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88" r:id="rId7"/>
    <p:sldId id="262" r:id="rId8"/>
    <p:sldId id="278" r:id="rId9"/>
    <p:sldId id="258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10618E-F7D1-4C66-BF20-5AD30EEB8B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80939E-3DAE-41F8-B462-3B1FA8BD1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209814-22B6-4292-9605-A16043E97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928-2AF8-4DC9-86CC-A969A12B2E94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B0CDF1-FD99-4915-A4BA-1930AB21C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7F4440-5C9B-4534-81DB-98E85F3A7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C723-880E-4ED0-BAEF-12F3E81B5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6280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22D096-5E12-40E4-B2CF-79B819D7F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081E61-D769-4DE5-9755-3A83E11A0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504D64-D448-4CF2-86E2-E62F5A221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928-2AF8-4DC9-86CC-A969A12B2E94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BA4F91-117E-4DC1-9D09-5DC90685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F49951-0C85-4E79-98A5-7E4E2B6C4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C723-880E-4ED0-BAEF-12F3E81B5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023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E639698-F24E-4C8C-9CBE-8958424F78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5196F16-B48F-4DE4-8822-DFAE54E14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A971B4-8877-4D6A-B1D2-D98555EA9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928-2AF8-4DC9-86CC-A969A12B2E94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BE7AF3-5D53-4FA1-9AC1-FD07EF011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B82D7E-DB4B-427C-86E7-64527FD9C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C723-880E-4ED0-BAEF-12F3E81B5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577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7DAD06-9524-4DCC-B20A-7A311BE9A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DB7AD6-2AD0-4614-8B64-FD246DDC3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38127C-A2AA-43DC-B41B-1FF4B340E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928-2AF8-4DC9-86CC-A969A12B2E94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26898C-DB19-4A0D-86C2-F48688F2E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0FDEDD-EFC7-4043-966D-65317418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C723-880E-4ED0-BAEF-12F3E81B5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46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257799-2C22-47DD-9B7D-93077DB88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FE5C14-28C3-4F89-9A93-E61B1FBB8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426ACA-BFE7-4B67-BA80-8E74070D0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928-2AF8-4DC9-86CC-A969A12B2E94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2A3F53-0305-42F4-B9EE-BF25F7430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99671A-796E-46F1-845E-81E11DEE6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C723-880E-4ED0-BAEF-12F3E81B5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232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A95549-F5C1-4F43-B1B9-B06B208B1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E8F807-0BD1-4F8E-A4B2-D8F2B8D7FA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4FCE295-ED34-48B1-8C56-E05158267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CBD08EE-570C-48E3-A91D-A534177E5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928-2AF8-4DC9-86CC-A969A12B2E94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9399F2-F045-4760-A692-4E273AF89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EF01F79-97EC-434E-BDA0-6A58AD22F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C723-880E-4ED0-BAEF-12F3E81B5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67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B3C14-D7DB-4572-8B66-F59A676F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AF4B56C-2114-4391-BB8D-A676DA651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3059B25-E185-49C1-A810-5A016E744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CDEEE0B-3A7E-4E77-81F4-CC8B75BD3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E7AED7C-5CAA-4A5A-979B-7605120E0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641803F-5138-43F7-AB3A-157442DF0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928-2AF8-4DC9-86CC-A969A12B2E94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85EE708-0B5E-4F31-9F83-5CE58F99A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9665B4F-2D7D-4FC5-BE28-0805DFE00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C723-880E-4ED0-BAEF-12F3E81B5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055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82199-6E1E-4BA5-B033-59C512BE3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D5070C0-4E3C-48D9-984A-1A5A713DE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928-2AF8-4DC9-86CC-A969A12B2E94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DCFCC65-0CC1-42D9-AE13-19BB3BB5A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7009131-4246-4057-B32B-FEE81D7A3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C723-880E-4ED0-BAEF-12F3E81B5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464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8DA9825-C6E5-48CC-B81D-2F3E9A29F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928-2AF8-4DC9-86CC-A969A12B2E94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7BF3649-6EBD-4DDB-844D-14BC363D4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770690B-B92D-4B55-9F3A-4A91A23C8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C723-880E-4ED0-BAEF-12F3E81B5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25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EF0FB-45DA-44F8-A301-CCB9947EA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2C4FF4-5281-4B7E-B3E8-FB97834B0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95F7EFA-87F1-4B03-BB1A-990A4D833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CFDC9F7-7B13-493C-BF58-0674C1232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928-2AF8-4DC9-86CC-A969A12B2E94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16A2CB-05C2-4ECD-B7D9-A40CFA0C4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384D9C5-AC3E-4701-94CB-2C621E06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C723-880E-4ED0-BAEF-12F3E81B5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734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AA070A-65B3-4547-8AF1-8800B0233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E5BB0E4-2381-4D42-ACD3-0C0D04EEE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453AAC2-1944-4855-AAF8-45EE9AEEB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38F34A-A2D2-4E52-9128-877337C47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6928-2AF8-4DC9-86CC-A969A12B2E94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B6E2404-0403-41AE-96F0-1FF191093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621B66B-4AB7-4307-98CB-9B2E71436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9C723-880E-4ED0-BAEF-12F3E81B5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04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01E9E27-35E8-415B-9ECB-A7F954D9F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F7772B3-57EE-4D0F-A70D-201C66A94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F4EB25-947A-4DC9-A1E6-FE776E11BC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76928-2AF8-4DC9-86CC-A969A12B2E94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6783AB-0734-4810-A468-6C5AB689A7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5B67BD-625E-4183-BF7C-673B709474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9C723-880E-4ED0-BAEF-12F3E81B5A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44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C991645-674A-4B43-915D-4F8FFCCD4192}"/>
              </a:ext>
            </a:extLst>
          </p:cNvPr>
          <p:cNvSpPr txBox="1"/>
          <p:nvPr/>
        </p:nvSpPr>
        <p:spPr>
          <a:xfrm>
            <a:off x="5015300" y="2742845"/>
            <a:ext cx="21194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dirty="0">
                <a:latin typeface="Times" panose="02020603050405020304" pitchFamily="18" charset="0"/>
                <a:cs typeface="Times" panose="02020603050405020304" pitchFamily="18" charset="0"/>
              </a:rPr>
              <a:t>Gilberto Biondo</a:t>
            </a:r>
          </a:p>
          <a:p>
            <a:pPr algn="ctr"/>
            <a:r>
              <a:rPr lang="en-US" sz="2000" dirty="0">
                <a:latin typeface="Times" panose="02020603050405020304" pitchFamily="18" charset="0"/>
                <a:cs typeface="Times" panose="02020603050405020304" pitchFamily="18" charset="0"/>
              </a:rPr>
              <a:t>Marx Caram Rossi</a:t>
            </a:r>
            <a:endParaRPr lang="pt-BR" sz="20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endParaRPr lang="pt-BR" sz="2000" dirty="0">
              <a:latin typeface="Times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70FCF2A-7860-4EAC-801B-B7D9BEBC504F}"/>
              </a:ext>
            </a:extLst>
          </p:cNvPr>
          <p:cNvSpPr txBox="1"/>
          <p:nvPr/>
        </p:nvSpPr>
        <p:spPr>
          <a:xfrm>
            <a:off x="1028699" y="625013"/>
            <a:ext cx="100926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latin typeface="Times" panose="02020603050405020304" pitchFamily="18" charset="0"/>
                <a:cs typeface="Times" panose="02020603050405020304" pitchFamily="18" charset="0"/>
              </a:rPr>
              <a:t>MÉTODOS PARA AGILIZAR A TOMADA DE DECISÃO EM AMBIENTES DE MONITORAÇÃO DE DATA CENTERS</a:t>
            </a:r>
          </a:p>
        </p:txBody>
      </p:sp>
      <p:pic>
        <p:nvPicPr>
          <p:cNvPr id="6" name="Picture 2" descr="http://www.ggbs.gr.unicamp.br/simtec_3/download/logo_UNICAMP.jpg">
            <a:extLst>
              <a:ext uri="{FF2B5EF4-FFF2-40B4-BE49-F238E27FC236}">
                <a16:creationId xmlns:a16="http://schemas.microsoft.com/office/drawing/2014/main" id="{BD47D5EC-3E83-44C0-BE4A-9986AD628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405" y="5172252"/>
            <a:ext cx="1330288" cy="137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610F5672-867B-44A3-A2F4-D425421AE688}"/>
              </a:ext>
            </a:extLst>
          </p:cNvPr>
          <p:cNvSpPr txBox="1"/>
          <p:nvPr/>
        </p:nvSpPr>
        <p:spPr>
          <a:xfrm>
            <a:off x="1028699" y="4441159"/>
            <a:ext cx="100926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" panose="02020603050405020304" pitchFamily="18" charset="0"/>
                <a:cs typeface="Times" panose="02020603050405020304" pitchFamily="18" charset="0"/>
              </a:rPr>
              <a:t>IA376A – Tópicos em Engenharia da Computação VII</a:t>
            </a:r>
            <a:endParaRPr lang="en-US" sz="2000" b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en-US" sz="2000" b="1" dirty="0">
                <a:latin typeface="Times" panose="02020603050405020304" pitchFamily="18" charset="0"/>
                <a:cs typeface="Times" panose="02020603050405020304" pitchFamily="18" charset="0"/>
              </a:rPr>
              <a:t>Dra. Wu, Shin - Ting</a:t>
            </a:r>
          </a:p>
          <a:p>
            <a:pPr algn="ctr"/>
            <a:endParaRPr lang="pt-BR" sz="2000" b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ctr"/>
            <a:r>
              <a:rPr lang="pt-BR" sz="2000" b="1" dirty="0">
                <a:latin typeface="Times" panose="02020603050405020304" pitchFamily="18" charset="0"/>
                <a:cs typeface="Times" panose="02020603050405020304" pitchFamily="18" charset="0"/>
              </a:rPr>
              <a:t>Universidade Estadual de Campinas</a:t>
            </a:r>
          </a:p>
          <a:p>
            <a:pPr algn="ctr"/>
            <a:r>
              <a:rPr lang="pt-BR" sz="2000" b="1" dirty="0">
                <a:latin typeface="Times" panose="02020603050405020304" pitchFamily="18" charset="0"/>
                <a:cs typeface="Times" panose="02020603050405020304" pitchFamily="18" charset="0"/>
              </a:rPr>
              <a:t>Faculdade de Engenharia Elétrica e de Computação</a:t>
            </a:r>
          </a:p>
          <a:p>
            <a:pPr algn="ctr"/>
            <a:r>
              <a:rPr lang="pt-BR" sz="2000" dirty="0">
                <a:latin typeface="Times" panose="02020603050405020304" pitchFamily="18" charset="0"/>
                <a:cs typeface="Times" panose="02020603050405020304" pitchFamily="18" charset="0"/>
              </a:rPr>
              <a:t>Campinas</a:t>
            </a:r>
          </a:p>
          <a:p>
            <a:pPr algn="ctr"/>
            <a:r>
              <a:rPr lang="pt-BR" sz="2000" dirty="0">
                <a:latin typeface="Times" panose="02020603050405020304" pitchFamily="18" charset="0"/>
                <a:cs typeface="Times" panose="02020603050405020304" pitchFamily="18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15690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B1B805D-9C92-4C3A-95FA-97146E4B16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26" t="39536" r="59498" b="37681"/>
          <a:stretch/>
        </p:blipFill>
        <p:spPr>
          <a:xfrm>
            <a:off x="10917212" y="5836959"/>
            <a:ext cx="822375" cy="844774"/>
          </a:xfrm>
          <a:prstGeom prst="rect">
            <a:avLst/>
          </a:prstGeom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0647EE12-D397-4925-94F8-AE246BE83148}"/>
              </a:ext>
            </a:extLst>
          </p:cNvPr>
          <p:cNvSpPr txBox="1">
            <a:spLocks/>
          </p:cNvSpPr>
          <p:nvPr/>
        </p:nvSpPr>
        <p:spPr>
          <a:xfrm>
            <a:off x="1028700" y="1507958"/>
            <a:ext cx="10299700" cy="4643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00000"/>
              </a:lnSpc>
              <a:buFont typeface="+mj-lt"/>
              <a:buAutoNum type="arabicPeriod"/>
            </a:pPr>
            <a:r>
              <a:rPr lang="pt-BR" sz="2000" dirty="0">
                <a:latin typeface="Times" panose="02020603050405020304" pitchFamily="18" charset="0"/>
                <a:cs typeface="Times" panose="02020603050405020304" pitchFamily="18" charset="0"/>
              </a:rPr>
              <a:t>PROBLEMÁTICA</a:t>
            </a:r>
          </a:p>
          <a:p>
            <a:pPr marL="457200" indent="-457200" algn="l">
              <a:lnSpc>
                <a:spcPct val="100000"/>
              </a:lnSpc>
              <a:buFont typeface="+mj-lt"/>
              <a:buAutoNum type="arabicPeriod"/>
            </a:pPr>
            <a:r>
              <a:rPr lang="pt-BR" sz="2000" dirty="0">
                <a:latin typeface="Times" panose="02020603050405020304" pitchFamily="18" charset="0"/>
                <a:cs typeface="Times" panose="02020603050405020304" pitchFamily="18" charset="0"/>
              </a:rPr>
              <a:t>OBJETIVOS</a:t>
            </a:r>
          </a:p>
          <a:p>
            <a:pPr marL="457200" indent="-457200" algn="l">
              <a:lnSpc>
                <a:spcPct val="100000"/>
              </a:lnSpc>
              <a:buFont typeface="+mj-lt"/>
              <a:buAutoNum type="arabicPeriod"/>
            </a:pPr>
            <a:r>
              <a:rPr lang="pt-BR" sz="2000" dirty="0">
                <a:latin typeface="Times" panose="02020603050405020304" pitchFamily="18" charset="0"/>
                <a:cs typeface="Times" panose="02020603050405020304" pitchFamily="18" charset="0"/>
              </a:rPr>
              <a:t>DADOS EM ESTUDO</a:t>
            </a:r>
          </a:p>
          <a:p>
            <a:pPr marL="457200" indent="-457200" algn="l">
              <a:lnSpc>
                <a:spcPct val="100000"/>
              </a:lnSpc>
              <a:buFont typeface="+mj-lt"/>
              <a:buAutoNum type="arabicPeriod"/>
            </a:pPr>
            <a:r>
              <a:rPr lang="pt-BR" sz="2000" dirty="0">
                <a:latin typeface="Times" panose="02020603050405020304" pitchFamily="18" charset="0"/>
                <a:cs typeface="Times" panose="02020603050405020304" pitchFamily="18" charset="0"/>
              </a:rPr>
              <a:t>RISCO DE FALHA</a:t>
            </a:r>
          </a:p>
          <a:p>
            <a:pPr marL="457200" indent="-457200" algn="l">
              <a:lnSpc>
                <a:spcPct val="100000"/>
              </a:lnSpc>
              <a:buFont typeface="+mj-lt"/>
              <a:buAutoNum type="arabicPeriod"/>
            </a:pPr>
            <a:r>
              <a:rPr lang="pt-BR" sz="2000" dirty="0">
                <a:latin typeface="Times" panose="02020603050405020304" pitchFamily="18" charset="0"/>
                <a:cs typeface="Times" panose="02020603050405020304" pitchFamily="18" charset="0"/>
              </a:rPr>
              <a:t>RESULTADOS ALCANÇADOS</a:t>
            </a:r>
          </a:p>
          <a:p>
            <a:pPr marL="457200" indent="-457200" algn="l">
              <a:lnSpc>
                <a:spcPct val="100000"/>
              </a:lnSpc>
              <a:buFont typeface="+mj-lt"/>
              <a:buAutoNum type="arabicPeriod"/>
            </a:pPr>
            <a:r>
              <a:rPr lang="pt-BR" sz="2000" dirty="0">
                <a:latin typeface="Times" panose="02020603050405020304" pitchFamily="18" charset="0"/>
                <a:cs typeface="Times" panose="02020603050405020304" pitchFamily="18" charset="0"/>
              </a:rPr>
              <a:t>CONCLUSÕES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D051E17-FE55-428B-8541-1A9990976766}"/>
              </a:ext>
            </a:extLst>
          </p:cNvPr>
          <p:cNvSpPr txBox="1"/>
          <p:nvPr/>
        </p:nvSpPr>
        <p:spPr>
          <a:xfrm>
            <a:off x="1028700" y="515903"/>
            <a:ext cx="10092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cap="small" dirty="0">
                <a:latin typeface="Times" panose="02020603050405020304" pitchFamily="18" charset="0"/>
                <a:cs typeface="Times" panose="02020603050405020304" pitchFamily="18" charset="0"/>
              </a:rPr>
              <a:t>Index</a:t>
            </a:r>
            <a:endParaRPr lang="en-US" sz="2800" cap="small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4AF665FB-5E94-4824-9B34-0E5772EF60C3}"/>
              </a:ext>
            </a:extLst>
          </p:cNvPr>
          <p:cNvCxnSpPr/>
          <p:nvPr/>
        </p:nvCxnSpPr>
        <p:spPr>
          <a:xfrm>
            <a:off x="4229100" y="997213"/>
            <a:ext cx="73037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16898A28-B3BD-4098-AF34-7B1664751078}"/>
              </a:ext>
            </a:extLst>
          </p:cNvPr>
          <p:cNvCxnSpPr/>
          <p:nvPr/>
        </p:nvCxnSpPr>
        <p:spPr>
          <a:xfrm>
            <a:off x="697230" y="1042933"/>
            <a:ext cx="108356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0D83401B-9B14-4D76-8E89-B8347D482A58}"/>
              </a:ext>
            </a:extLst>
          </p:cNvPr>
          <p:cNvCxnSpPr/>
          <p:nvPr/>
        </p:nvCxnSpPr>
        <p:spPr>
          <a:xfrm>
            <a:off x="4050030" y="6569337"/>
            <a:ext cx="66814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07DF9897-5B54-40D6-BBD7-FEFCD6A2A6BF}"/>
              </a:ext>
            </a:extLst>
          </p:cNvPr>
          <p:cNvCxnSpPr/>
          <p:nvPr/>
        </p:nvCxnSpPr>
        <p:spPr>
          <a:xfrm>
            <a:off x="518946" y="6538857"/>
            <a:ext cx="102133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645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B1B805D-9C92-4C3A-95FA-97146E4B16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26" t="39536" r="59498" b="37681"/>
          <a:stretch/>
        </p:blipFill>
        <p:spPr>
          <a:xfrm>
            <a:off x="10917212" y="5836959"/>
            <a:ext cx="822375" cy="84477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D051E17-FE55-428B-8541-1A9990976766}"/>
              </a:ext>
            </a:extLst>
          </p:cNvPr>
          <p:cNvSpPr txBox="1"/>
          <p:nvPr/>
        </p:nvSpPr>
        <p:spPr>
          <a:xfrm>
            <a:off x="1028700" y="515903"/>
            <a:ext cx="10092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cap="small" dirty="0" err="1">
                <a:latin typeface="Times" panose="02020603050405020304" pitchFamily="18" charset="0"/>
                <a:cs typeface="Times" panose="02020603050405020304" pitchFamily="18" charset="0"/>
              </a:rPr>
              <a:t>Problemática</a:t>
            </a:r>
            <a:endParaRPr lang="en-US" sz="2800" cap="small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4AF665FB-5E94-4824-9B34-0E5772EF60C3}"/>
              </a:ext>
            </a:extLst>
          </p:cNvPr>
          <p:cNvCxnSpPr/>
          <p:nvPr/>
        </p:nvCxnSpPr>
        <p:spPr>
          <a:xfrm>
            <a:off x="4229100" y="997213"/>
            <a:ext cx="73037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16898A28-B3BD-4098-AF34-7B1664751078}"/>
              </a:ext>
            </a:extLst>
          </p:cNvPr>
          <p:cNvCxnSpPr/>
          <p:nvPr/>
        </p:nvCxnSpPr>
        <p:spPr>
          <a:xfrm>
            <a:off x="697230" y="1042933"/>
            <a:ext cx="108356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0D83401B-9B14-4D76-8E89-B8347D482A58}"/>
              </a:ext>
            </a:extLst>
          </p:cNvPr>
          <p:cNvCxnSpPr/>
          <p:nvPr/>
        </p:nvCxnSpPr>
        <p:spPr>
          <a:xfrm>
            <a:off x="4050030" y="6569337"/>
            <a:ext cx="66814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07DF9897-5B54-40D6-BBD7-FEFCD6A2A6BF}"/>
              </a:ext>
            </a:extLst>
          </p:cNvPr>
          <p:cNvCxnSpPr/>
          <p:nvPr/>
        </p:nvCxnSpPr>
        <p:spPr>
          <a:xfrm>
            <a:off x="518946" y="6538857"/>
            <a:ext cx="102133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Retângulo 1">
            <a:extLst>
              <a:ext uri="{FF2B5EF4-FFF2-40B4-BE49-F238E27FC236}">
                <a16:creationId xmlns:a16="http://schemas.microsoft.com/office/drawing/2014/main" id="{FB58E14B-D917-45A1-B54F-A40526981EC9}"/>
              </a:ext>
            </a:extLst>
          </p:cNvPr>
          <p:cNvSpPr/>
          <p:nvPr/>
        </p:nvSpPr>
        <p:spPr>
          <a:xfrm>
            <a:off x="1028700" y="1183545"/>
            <a:ext cx="102133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métodos</a:t>
            </a:r>
            <a:r>
              <a:rPr lang="en-US" dirty="0"/>
              <a:t> de </a:t>
            </a:r>
            <a:r>
              <a:rPr lang="en-US" dirty="0" err="1"/>
              <a:t>monitoramento</a:t>
            </a:r>
            <a:r>
              <a:rPr lang="en-US" dirty="0"/>
              <a:t> de </a:t>
            </a:r>
            <a:r>
              <a:rPr lang="en-US" dirty="0" err="1"/>
              <a:t>falhas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Data Centers </a:t>
            </a:r>
            <a:r>
              <a:rPr lang="en-US" dirty="0" err="1"/>
              <a:t>constituem</a:t>
            </a:r>
            <a:r>
              <a:rPr lang="en-US" dirty="0"/>
              <a:t>-se </a:t>
            </a:r>
            <a:r>
              <a:rPr lang="en-US" dirty="0" err="1"/>
              <a:t>basicamente</a:t>
            </a:r>
            <a:r>
              <a:rPr lang="en-US" dirty="0"/>
              <a:t> de “</a:t>
            </a:r>
            <a:r>
              <a:rPr lang="en-US" dirty="0" err="1"/>
              <a:t>planilhas</a:t>
            </a:r>
            <a:r>
              <a:rPr lang="en-US" dirty="0"/>
              <a:t>” </a:t>
            </a:r>
            <a:r>
              <a:rPr lang="en-US" dirty="0" err="1"/>
              <a:t>atualizadas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tempo real, </a:t>
            </a:r>
            <a:r>
              <a:rPr lang="en-US" dirty="0" err="1"/>
              <a:t>necessitando</a:t>
            </a:r>
            <a:r>
              <a:rPr lang="en-US" dirty="0"/>
              <a:t> de </a:t>
            </a:r>
            <a:r>
              <a:rPr lang="en-US" dirty="0" err="1"/>
              <a:t>muita</a:t>
            </a:r>
            <a:r>
              <a:rPr lang="en-US" dirty="0"/>
              <a:t> </a:t>
            </a:r>
            <a:r>
              <a:rPr lang="en-US" dirty="0" err="1"/>
              <a:t>experiência</a:t>
            </a:r>
            <a:r>
              <a:rPr lang="en-US" dirty="0"/>
              <a:t> por </a:t>
            </a:r>
            <a:r>
              <a:rPr lang="en-US" dirty="0" err="1"/>
              <a:t>parte</a:t>
            </a:r>
            <a:r>
              <a:rPr lang="en-US" dirty="0"/>
              <a:t> do </a:t>
            </a:r>
            <a:r>
              <a:rPr lang="en-US" dirty="0" err="1"/>
              <a:t>operador</a:t>
            </a:r>
            <a:r>
              <a:rPr lang="en-US" dirty="0"/>
              <a:t> para </a:t>
            </a:r>
            <a:r>
              <a:rPr lang="en-US" dirty="0" err="1"/>
              <a:t>determinar</a:t>
            </a:r>
            <a:r>
              <a:rPr lang="en-US" dirty="0"/>
              <a:t> </a:t>
            </a:r>
            <a:r>
              <a:rPr lang="en-US" dirty="0" err="1"/>
              <a:t>quais</a:t>
            </a:r>
            <a:r>
              <a:rPr lang="en-US" dirty="0"/>
              <a:t> </a:t>
            </a:r>
            <a:r>
              <a:rPr lang="en-US" dirty="0" err="1"/>
              <a:t>possuem</a:t>
            </a:r>
            <a:r>
              <a:rPr lang="en-US" dirty="0"/>
              <a:t> </a:t>
            </a:r>
            <a:r>
              <a:rPr lang="en-US" dirty="0" err="1"/>
              <a:t>probabilidade</a:t>
            </a:r>
            <a:r>
              <a:rPr lang="en-US" dirty="0"/>
              <a:t> real de </a:t>
            </a:r>
            <a:r>
              <a:rPr lang="en-US" dirty="0" err="1"/>
              <a:t>impacto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ambiente</a:t>
            </a:r>
            <a:r>
              <a:rPr lang="en-US" dirty="0"/>
              <a:t>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4C71401-2B5C-4C4C-9350-0216A930CF40}"/>
              </a:ext>
            </a:extLst>
          </p:cNvPr>
          <p:cNvSpPr txBox="1"/>
          <p:nvPr/>
        </p:nvSpPr>
        <p:spPr>
          <a:xfrm>
            <a:off x="518946" y="2287729"/>
            <a:ext cx="11520654" cy="337335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x-none" i="1" dirty="0"/>
              <a:t>Error Inactive 11/21/2018 4:24:21 PM 11/21/2018 16:24  Storage D Call home disabled Call home not created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x-none" i="1" dirty="0"/>
              <a:t>Warning Inactive 11/21/2018 4:38:11 PM 11/21/2018 16:38  Storage F DVD drive mount error Call home not created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x-none" i="1" dirty="0"/>
              <a:t>Error Inactive 11/21/2018 4:47:17 PM 11/21/2018 16:47 Storage I Call home created Call home not created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x-none" i="1" dirty="0"/>
              <a:t>Warning Inactive 11/21/2018 4:47:22 PM 11/21/2018 16:47 Storage H Server disk failure Call home not created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x-none" i="1" dirty="0"/>
              <a:t>Warning Inactive 11/21/2018 4:51:56 PM 11/21/2018 16:51 Storage E DVD drive mount error Call home not created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x-none" i="1" dirty="0"/>
              <a:t>Information Inactive 11/21/2018 4:52:02 PM 11/21/2018 16:52 Storage I Tape drive failure Call home not created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x-none" i="1" dirty="0"/>
              <a:t>Warning Inactive 11/21/2018 4:56:04 PM 11/21/2018 16:56 Storage E Only 1 spare disk available Call home not created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x-none" i="1" dirty="0"/>
              <a:t>Warning Inactive 11/21/2018 5:10:42 PM 11/21/2018 17:10 Storage C Only 1 spare disk available Call home not created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B1B805D-9C92-4C3A-95FA-97146E4B16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26" t="39536" r="59498" b="37681"/>
          <a:stretch/>
        </p:blipFill>
        <p:spPr>
          <a:xfrm>
            <a:off x="10917212" y="5836959"/>
            <a:ext cx="822375" cy="84477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D051E17-FE55-428B-8541-1A9990976766}"/>
              </a:ext>
            </a:extLst>
          </p:cNvPr>
          <p:cNvSpPr txBox="1"/>
          <p:nvPr/>
        </p:nvSpPr>
        <p:spPr>
          <a:xfrm>
            <a:off x="1028700" y="515903"/>
            <a:ext cx="10092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cap="small" dirty="0" err="1">
                <a:latin typeface="Times" panose="02020603050405020304" pitchFamily="18" charset="0"/>
                <a:cs typeface="Times" panose="02020603050405020304" pitchFamily="18" charset="0"/>
              </a:rPr>
              <a:t>Objetivos</a:t>
            </a:r>
            <a:endParaRPr lang="en-US" sz="2800" cap="small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4AF665FB-5E94-4824-9B34-0E5772EF60C3}"/>
              </a:ext>
            </a:extLst>
          </p:cNvPr>
          <p:cNvCxnSpPr/>
          <p:nvPr/>
        </p:nvCxnSpPr>
        <p:spPr>
          <a:xfrm>
            <a:off x="4229100" y="997213"/>
            <a:ext cx="73037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16898A28-B3BD-4098-AF34-7B1664751078}"/>
              </a:ext>
            </a:extLst>
          </p:cNvPr>
          <p:cNvCxnSpPr/>
          <p:nvPr/>
        </p:nvCxnSpPr>
        <p:spPr>
          <a:xfrm>
            <a:off x="697230" y="1042933"/>
            <a:ext cx="108356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0D83401B-9B14-4D76-8E89-B8347D482A58}"/>
              </a:ext>
            </a:extLst>
          </p:cNvPr>
          <p:cNvCxnSpPr/>
          <p:nvPr/>
        </p:nvCxnSpPr>
        <p:spPr>
          <a:xfrm>
            <a:off x="4050030" y="6569337"/>
            <a:ext cx="66814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07DF9897-5B54-40D6-BBD7-FEFCD6A2A6BF}"/>
              </a:ext>
            </a:extLst>
          </p:cNvPr>
          <p:cNvCxnSpPr/>
          <p:nvPr/>
        </p:nvCxnSpPr>
        <p:spPr>
          <a:xfrm>
            <a:off x="518946" y="6538857"/>
            <a:ext cx="102133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Retângulo 1">
            <a:extLst>
              <a:ext uri="{FF2B5EF4-FFF2-40B4-BE49-F238E27FC236}">
                <a16:creationId xmlns:a16="http://schemas.microsoft.com/office/drawing/2014/main" id="{FB58E14B-D917-45A1-B54F-A40526981EC9}"/>
              </a:ext>
            </a:extLst>
          </p:cNvPr>
          <p:cNvSpPr/>
          <p:nvPr/>
        </p:nvSpPr>
        <p:spPr>
          <a:xfrm>
            <a:off x="1002029" y="1669000"/>
            <a:ext cx="102133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‐"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Efetuar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estudos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dados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reais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falhas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ocorridas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ambientes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Data Center.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‐"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forma de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realçar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abstração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natural entre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falha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hardware 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consequente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falha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software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risco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‐"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nova forma de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visualização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auxilie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identificação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casos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críticos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tempo real.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‐"/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Discutir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benefícios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limitações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das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novas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abordagens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apresentadas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195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B1B805D-9C92-4C3A-95FA-97146E4B16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26" t="39536" r="59498" b="37681"/>
          <a:stretch/>
        </p:blipFill>
        <p:spPr>
          <a:xfrm>
            <a:off x="10917212" y="5836959"/>
            <a:ext cx="822375" cy="84477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D051E17-FE55-428B-8541-1A9990976766}"/>
              </a:ext>
            </a:extLst>
          </p:cNvPr>
          <p:cNvSpPr txBox="1"/>
          <p:nvPr/>
        </p:nvSpPr>
        <p:spPr>
          <a:xfrm>
            <a:off x="1028700" y="515903"/>
            <a:ext cx="10092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cap="small" dirty="0">
                <a:latin typeface="Times" panose="02020603050405020304" pitchFamily="18" charset="0"/>
                <a:cs typeface="Times" panose="02020603050405020304" pitchFamily="18" charset="0"/>
              </a:rPr>
              <a:t>Dados </a:t>
            </a:r>
            <a:r>
              <a:rPr lang="en-US" sz="2800" cap="small" dirty="0" err="1">
                <a:latin typeface="Times" panose="02020603050405020304" pitchFamily="18" charset="0"/>
                <a:cs typeface="Times" panose="02020603050405020304" pitchFamily="18" charset="0"/>
              </a:rPr>
              <a:t>em</a:t>
            </a:r>
            <a:r>
              <a:rPr lang="en-US" sz="2800" cap="small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cap="small" dirty="0" err="1">
                <a:latin typeface="Times" panose="02020603050405020304" pitchFamily="18" charset="0"/>
                <a:cs typeface="Times" panose="02020603050405020304" pitchFamily="18" charset="0"/>
              </a:rPr>
              <a:t>Estudo</a:t>
            </a:r>
            <a:endParaRPr lang="en-US" sz="2800" cap="small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4AF665FB-5E94-4824-9B34-0E5772EF60C3}"/>
              </a:ext>
            </a:extLst>
          </p:cNvPr>
          <p:cNvCxnSpPr/>
          <p:nvPr/>
        </p:nvCxnSpPr>
        <p:spPr>
          <a:xfrm>
            <a:off x="4229100" y="997213"/>
            <a:ext cx="73037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16898A28-B3BD-4098-AF34-7B1664751078}"/>
              </a:ext>
            </a:extLst>
          </p:cNvPr>
          <p:cNvCxnSpPr/>
          <p:nvPr/>
        </p:nvCxnSpPr>
        <p:spPr>
          <a:xfrm>
            <a:off x="697230" y="1042933"/>
            <a:ext cx="108356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0D83401B-9B14-4D76-8E89-B8347D482A58}"/>
              </a:ext>
            </a:extLst>
          </p:cNvPr>
          <p:cNvCxnSpPr/>
          <p:nvPr/>
        </p:nvCxnSpPr>
        <p:spPr>
          <a:xfrm>
            <a:off x="4050030" y="6569337"/>
            <a:ext cx="66814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07DF9897-5B54-40D6-BBD7-FEFCD6A2A6BF}"/>
              </a:ext>
            </a:extLst>
          </p:cNvPr>
          <p:cNvCxnSpPr/>
          <p:nvPr/>
        </p:nvCxnSpPr>
        <p:spPr>
          <a:xfrm>
            <a:off x="518946" y="6538857"/>
            <a:ext cx="102133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Retângulo 1">
            <a:extLst>
              <a:ext uri="{FF2B5EF4-FFF2-40B4-BE49-F238E27FC236}">
                <a16:creationId xmlns:a16="http://schemas.microsoft.com/office/drawing/2014/main" id="{FB58E14B-D917-45A1-B54F-A40526981EC9}"/>
              </a:ext>
            </a:extLst>
          </p:cNvPr>
          <p:cNvSpPr/>
          <p:nvPr/>
        </p:nvSpPr>
        <p:spPr>
          <a:xfrm>
            <a:off x="1008380" y="1794696"/>
            <a:ext cx="1021333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err="1"/>
              <a:t>Utilizados</a:t>
            </a:r>
            <a:r>
              <a:rPr lang="en-US" dirty="0"/>
              <a:t> dados </a:t>
            </a:r>
            <a:r>
              <a:rPr lang="en-US" dirty="0" err="1"/>
              <a:t>reais</a:t>
            </a:r>
            <a:r>
              <a:rPr lang="en-US" dirty="0"/>
              <a:t> de </a:t>
            </a:r>
            <a:r>
              <a:rPr lang="en-US" dirty="0" err="1"/>
              <a:t>falhas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storages, com </a:t>
            </a:r>
            <a:r>
              <a:rPr lang="en-US" dirty="0" err="1"/>
              <a:t>todas</a:t>
            </a:r>
            <a:r>
              <a:rPr lang="en-US" dirty="0"/>
              <a:t> as </a:t>
            </a:r>
            <a:r>
              <a:rPr lang="en-US" dirty="0" err="1"/>
              <a:t>informações</a:t>
            </a:r>
            <a:r>
              <a:rPr lang="en-US" dirty="0"/>
              <a:t> </a:t>
            </a:r>
            <a:r>
              <a:rPr lang="en-US" dirty="0" err="1"/>
              <a:t>apresentadas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falhas</a:t>
            </a:r>
            <a:r>
              <a:rPr lang="en-US" dirty="0"/>
              <a:t>.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Analisadas as aplicações contidas nos </a:t>
            </a:r>
            <a:r>
              <a:rPr lang="pt-BR" dirty="0" err="1"/>
              <a:t>storages</a:t>
            </a:r>
            <a:r>
              <a:rPr lang="pt-BR" dirty="0"/>
              <a:t>, a fim de encontrar uma forma simples de correlacionar as falhas com as aplicações.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i="1" dirty="0" err="1"/>
              <a:t>Somente</a:t>
            </a:r>
            <a:r>
              <a:rPr lang="en-US" i="1" dirty="0"/>
              <a:t> </a:t>
            </a:r>
            <a:r>
              <a:rPr lang="en-US" i="1" dirty="0" err="1"/>
              <a:t>aplicações</a:t>
            </a:r>
            <a:r>
              <a:rPr lang="en-US" i="1" dirty="0"/>
              <a:t> </a:t>
            </a:r>
            <a:r>
              <a:rPr lang="en-US" i="1" dirty="0" err="1"/>
              <a:t>sem</a:t>
            </a:r>
            <a:r>
              <a:rPr lang="en-US" i="1" dirty="0"/>
              <a:t> </a:t>
            </a:r>
            <a:r>
              <a:rPr lang="en-US" i="1" dirty="0" err="1"/>
              <a:t>redundância</a:t>
            </a:r>
            <a:r>
              <a:rPr lang="en-US" i="1" dirty="0"/>
              <a:t> </a:t>
            </a:r>
            <a:r>
              <a:rPr lang="en-US" i="1" dirty="0" err="1"/>
              <a:t>em</a:t>
            </a:r>
            <a:r>
              <a:rPr lang="en-US" i="1" dirty="0"/>
              <a:t> outros storages</a:t>
            </a:r>
            <a:endParaRPr lang="en-US" dirty="0"/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i="1" dirty="0" err="1"/>
              <a:t>Atribuída</a:t>
            </a:r>
            <a:r>
              <a:rPr lang="en-US" i="1" dirty="0"/>
              <a:t> </a:t>
            </a:r>
            <a:r>
              <a:rPr lang="en-US" i="1" dirty="0" err="1"/>
              <a:t>criticidade</a:t>
            </a:r>
            <a:r>
              <a:rPr lang="en-US" i="1" dirty="0"/>
              <a:t> por storage.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i="1" dirty="0" err="1"/>
              <a:t>Analisada</a:t>
            </a:r>
            <a:r>
              <a:rPr lang="en-US" i="1" dirty="0"/>
              <a:t> a </a:t>
            </a:r>
            <a:r>
              <a:rPr lang="en-US" i="1" dirty="0" err="1"/>
              <a:t>probabilidade</a:t>
            </a:r>
            <a:r>
              <a:rPr lang="en-US" i="1" dirty="0"/>
              <a:t> de </a:t>
            </a:r>
            <a:r>
              <a:rPr lang="en-US" i="1" dirty="0" err="1"/>
              <a:t>recorrência</a:t>
            </a:r>
            <a:r>
              <a:rPr lang="en-US" i="1" dirty="0"/>
              <a:t> da </a:t>
            </a:r>
            <a:r>
              <a:rPr lang="en-US" i="1" dirty="0" err="1"/>
              <a:t>falha</a:t>
            </a:r>
            <a:r>
              <a:rPr lang="en-US" i="1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i="1" dirty="0"/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t-BR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35FB320-768C-4230-8DD2-8299ACE0C471}"/>
              </a:ext>
            </a:extLst>
          </p:cNvPr>
          <p:cNvSpPr/>
          <p:nvPr/>
        </p:nvSpPr>
        <p:spPr>
          <a:xfrm>
            <a:off x="1008380" y="1364808"/>
            <a:ext cx="87323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000"/>
            </a:pPr>
            <a:r>
              <a:rPr lang="en-US" sz="2000" b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Falhas</a:t>
            </a:r>
            <a:r>
              <a:rPr lang="en-US" sz="20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reais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storages e as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aplicações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contidas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nos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mesmos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t-BR" sz="2000" b="1" u="none" strike="noStrike" dirty="0">
              <a:effectLst/>
              <a:latin typeface="Arial Negrita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B006E21-0307-4F79-8277-8E8D2FFD8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170612"/>
              </p:ext>
            </p:extLst>
          </p:nvPr>
        </p:nvGraphicFramePr>
        <p:xfrm>
          <a:off x="7171692" y="3627638"/>
          <a:ext cx="3559808" cy="2714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8753">
                  <a:extLst>
                    <a:ext uri="{9D8B030D-6E8A-4147-A177-3AD203B41FA5}">
                      <a16:colId xmlns:a16="http://schemas.microsoft.com/office/drawing/2014/main" val="2692685273"/>
                    </a:ext>
                  </a:extLst>
                </a:gridCol>
                <a:gridCol w="444794">
                  <a:extLst>
                    <a:ext uri="{9D8B030D-6E8A-4147-A177-3AD203B41FA5}">
                      <a16:colId xmlns:a16="http://schemas.microsoft.com/office/drawing/2014/main" val="4091847063"/>
                    </a:ext>
                  </a:extLst>
                </a:gridCol>
                <a:gridCol w="506773">
                  <a:extLst>
                    <a:ext uri="{9D8B030D-6E8A-4147-A177-3AD203B41FA5}">
                      <a16:colId xmlns:a16="http://schemas.microsoft.com/office/drawing/2014/main" val="1007541572"/>
                    </a:ext>
                  </a:extLst>
                </a:gridCol>
                <a:gridCol w="506773">
                  <a:extLst>
                    <a:ext uri="{9D8B030D-6E8A-4147-A177-3AD203B41FA5}">
                      <a16:colId xmlns:a16="http://schemas.microsoft.com/office/drawing/2014/main" val="3941443017"/>
                    </a:ext>
                  </a:extLst>
                </a:gridCol>
                <a:gridCol w="506773">
                  <a:extLst>
                    <a:ext uri="{9D8B030D-6E8A-4147-A177-3AD203B41FA5}">
                      <a16:colId xmlns:a16="http://schemas.microsoft.com/office/drawing/2014/main" val="3539809708"/>
                    </a:ext>
                  </a:extLst>
                </a:gridCol>
                <a:gridCol w="506773">
                  <a:extLst>
                    <a:ext uri="{9D8B030D-6E8A-4147-A177-3AD203B41FA5}">
                      <a16:colId xmlns:a16="http://schemas.microsoft.com/office/drawing/2014/main" val="3421897093"/>
                    </a:ext>
                  </a:extLst>
                </a:gridCol>
                <a:gridCol w="519169">
                  <a:extLst>
                    <a:ext uri="{9D8B030D-6E8A-4147-A177-3AD203B41FA5}">
                      <a16:colId xmlns:a16="http://schemas.microsoft.com/office/drawing/2014/main" val="2601257291"/>
                    </a:ext>
                  </a:extLst>
                </a:gridCol>
              </a:tblGrid>
              <a:tr h="4174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Servidor</a:t>
                      </a:r>
                      <a:endParaRPr lang="pt-BR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Tot apps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Apps P1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Apps P2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Apps P3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Apps P4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Apps P5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3641794346"/>
                  </a:ext>
                </a:extLst>
              </a:tr>
              <a:tr h="255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Storage A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49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36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357196216"/>
                  </a:ext>
                </a:extLst>
              </a:tr>
              <a:tr h="255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Storage B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91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37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38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397041510"/>
                  </a:ext>
                </a:extLst>
              </a:tr>
              <a:tr h="255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Storage C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80471105"/>
                  </a:ext>
                </a:extLst>
              </a:tr>
              <a:tr h="255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Storage D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92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71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268428252"/>
                  </a:ext>
                </a:extLst>
              </a:tr>
              <a:tr h="255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Storage E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111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77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3495176645"/>
                  </a:ext>
                </a:extLst>
              </a:tr>
              <a:tr h="255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Storage F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46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23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22327204"/>
                  </a:ext>
                </a:extLst>
              </a:tr>
              <a:tr h="255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Storage G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105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71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3886356806"/>
                  </a:ext>
                </a:extLst>
              </a:tr>
              <a:tr h="255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Storage H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60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35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052826912"/>
                  </a:ext>
                </a:extLst>
              </a:tr>
              <a:tr h="255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Storage I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46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31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</a:t>
                      </a:r>
                      <a:endParaRPr lang="pt-BR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823209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749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B1B805D-9C92-4C3A-95FA-97146E4B16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26" t="39536" r="59498" b="37681"/>
          <a:stretch/>
        </p:blipFill>
        <p:spPr>
          <a:xfrm>
            <a:off x="10917212" y="5836959"/>
            <a:ext cx="822375" cy="84477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D051E17-FE55-428B-8541-1A9990976766}"/>
              </a:ext>
            </a:extLst>
          </p:cNvPr>
          <p:cNvSpPr txBox="1"/>
          <p:nvPr/>
        </p:nvSpPr>
        <p:spPr>
          <a:xfrm>
            <a:off x="1028700" y="515903"/>
            <a:ext cx="10092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cap="small" dirty="0" err="1">
                <a:latin typeface="Times" panose="02020603050405020304" pitchFamily="18" charset="0"/>
                <a:cs typeface="Times" panose="02020603050405020304" pitchFamily="18" charset="0"/>
              </a:rPr>
              <a:t>Risco</a:t>
            </a:r>
            <a:r>
              <a:rPr lang="en-US" sz="2800" cap="small" dirty="0">
                <a:latin typeface="Times" panose="02020603050405020304" pitchFamily="18" charset="0"/>
                <a:cs typeface="Times" panose="02020603050405020304" pitchFamily="18" charset="0"/>
              </a:rPr>
              <a:t> de </a:t>
            </a:r>
            <a:r>
              <a:rPr lang="en-US" sz="2800" cap="small" dirty="0" err="1">
                <a:latin typeface="Times" panose="02020603050405020304" pitchFamily="18" charset="0"/>
                <a:cs typeface="Times" panose="02020603050405020304" pitchFamily="18" charset="0"/>
              </a:rPr>
              <a:t>Falha</a:t>
            </a:r>
            <a:endParaRPr lang="en-US" sz="2800" cap="small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4AF665FB-5E94-4824-9B34-0E5772EF60C3}"/>
              </a:ext>
            </a:extLst>
          </p:cNvPr>
          <p:cNvCxnSpPr/>
          <p:nvPr/>
        </p:nvCxnSpPr>
        <p:spPr>
          <a:xfrm>
            <a:off x="4229100" y="997213"/>
            <a:ext cx="73037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16898A28-B3BD-4098-AF34-7B1664751078}"/>
              </a:ext>
            </a:extLst>
          </p:cNvPr>
          <p:cNvCxnSpPr/>
          <p:nvPr/>
        </p:nvCxnSpPr>
        <p:spPr>
          <a:xfrm>
            <a:off x="697230" y="1042933"/>
            <a:ext cx="108356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0D83401B-9B14-4D76-8E89-B8347D482A58}"/>
              </a:ext>
            </a:extLst>
          </p:cNvPr>
          <p:cNvCxnSpPr/>
          <p:nvPr/>
        </p:nvCxnSpPr>
        <p:spPr>
          <a:xfrm>
            <a:off x="4050030" y="6569337"/>
            <a:ext cx="66814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07DF9897-5B54-40D6-BBD7-FEFCD6A2A6BF}"/>
              </a:ext>
            </a:extLst>
          </p:cNvPr>
          <p:cNvCxnSpPr/>
          <p:nvPr/>
        </p:nvCxnSpPr>
        <p:spPr>
          <a:xfrm>
            <a:off x="518946" y="6538857"/>
            <a:ext cx="102133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Retângulo 1">
            <a:extLst>
              <a:ext uri="{FF2B5EF4-FFF2-40B4-BE49-F238E27FC236}">
                <a16:creationId xmlns:a16="http://schemas.microsoft.com/office/drawing/2014/main" id="{FB58E14B-D917-45A1-B54F-A40526981EC9}"/>
              </a:ext>
            </a:extLst>
          </p:cNvPr>
          <p:cNvSpPr/>
          <p:nvPr/>
        </p:nvSpPr>
        <p:spPr>
          <a:xfrm>
            <a:off x="1008380" y="1794696"/>
            <a:ext cx="1021333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err="1"/>
              <a:t>Criticidade</a:t>
            </a:r>
            <a:r>
              <a:rPr lang="en-US" dirty="0"/>
              <a:t> </a:t>
            </a:r>
            <a:r>
              <a:rPr lang="en-US" dirty="0" err="1"/>
              <a:t>relativa</a:t>
            </a:r>
            <a:r>
              <a:rPr lang="en-US" dirty="0"/>
              <a:t> (CR) </a:t>
            </a:r>
            <a:r>
              <a:rPr lang="en-US" dirty="0" err="1"/>
              <a:t>às</a:t>
            </a:r>
            <a:r>
              <a:rPr lang="en-US" dirty="0"/>
              <a:t> </a:t>
            </a:r>
            <a:r>
              <a:rPr lang="en-US" dirty="0" err="1"/>
              <a:t>aplicações</a:t>
            </a:r>
            <a:r>
              <a:rPr lang="en-US" dirty="0"/>
              <a:t> </a:t>
            </a:r>
            <a:r>
              <a:rPr lang="en-US" dirty="0" err="1"/>
              <a:t>contidas</a:t>
            </a:r>
            <a:r>
              <a:rPr lang="en-US" dirty="0"/>
              <a:t> no </a:t>
            </a:r>
            <a:r>
              <a:rPr lang="en-US" dirty="0" err="1"/>
              <a:t>staorage</a:t>
            </a:r>
            <a:r>
              <a:rPr lang="en-US" dirty="0"/>
              <a:t>.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Probabilidade de ocorrência do problema (POP).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t-BR" dirty="0"/>
              <a:t>Multiplicador de risco (MR) e Taxa de risco (TR)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t-BR" dirty="0"/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t-BR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i="1" dirty="0"/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t-BR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35FB320-768C-4230-8DD2-8299ACE0C471}"/>
              </a:ext>
            </a:extLst>
          </p:cNvPr>
          <p:cNvSpPr/>
          <p:nvPr/>
        </p:nvSpPr>
        <p:spPr>
          <a:xfrm>
            <a:off x="1008380" y="1364808"/>
            <a:ext cx="87323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000"/>
            </a:pPr>
            <a:r>
              <a:rPr lang="en-US" sz="2000" b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Formulação</a:t>
            </a:r>
            <a:r>
              <a:rPr lang="en-US" sz="20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do </a:t>
            </a:r>
            <a:r>
              <a:rPr lang="en-US" sz="2000" b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risco</a:t>
            </a:r>
            <a:r>
              <a:rPr lang="en-US" sz="20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000" b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falha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t-BR" sz="2000" b="1" u="none" strike="noStrike" dirty="0">
              <a:effectLst/>
              <a:latin typeface="Arial Negrita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4B14A4D1-12EE-4E50-971B-B590BC8A99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680" y="2469531"/>
            <a:ext cx="4572000" cy="447675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461C20E9-0F60-4EBC-96A6-1BA12DFB07B3}"/>
              </a:ext>
            </a:extLst>
          </p:cNvPr>
          <p:cNvSpPr txBox="1"/>
          <p:nvPr/>
        </p:nvSpPr>
        <p:spPr>
          <a:xfrm>
            <a:off x="1522680" y="3592040"/>
            <a:ext cx="75018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1200" dirty="0">
                <a:latin typeface="Cantarell"/>
              </a:rPr>
              <a:t>POP = FM * TEC</a:t>
            </a:r>
            <a:endParaRPr lang="pt-BR" sz="1200" dirty="0">
              <a:latin typeface="Cantarell"/>
            </a:endParaRPr>
          </a:p>
          <a:p>
            <a:r>
              <a:rPr lang="x-none" sz="1200" dirty="0">
                <a:latin typeface="Cantarell"/>
              </a:rPr>
              <a:t>FM = Frequência média do problema</a:t>
            </a:r>
            <a:r>
              <a:rPr lang="pt-BR" sz="1200" dirty="0">
                <a:latin typeface="Cantarell"/>
              </a:rPr>
              <a:t> ; </a:t>
            </a:r>
            <a:r>
              <a:rPr lang="x-none" sz="1200" dirty="0">
                <a:latin typeface="Cantarell"/>
              </a:rPr>
              <a:t>TEC = Tempo estimado de correção</a:t>
            </a:r>
            <a:r>
              <a:rPr lang="pt-BR" sz="1200" dirty="0">
                <a:latin typeface="Cantarell"/>
              </a:rPr>
              <a:t> (arbitrário) ; FM = Frequência média do problema</a:t>
            </a:r>
          </a:p>
          <a:p>
            <a:r>
              <a:rPr lang="x-none" sz="1200" dirty="0">
                <a:latin typeface="Cantarell"/>
              </a:rPr>
              <a:t>FM = </a:t>
            </a:r>
            <a:r>
              <a:rPr lang="x-none" sz="1200" u="sng" dirty="0">
                <a:latin typeface="Cantarell"/>
              </a:rPr>
              <a:t>∑e</a:t>
            </a:r>
            <a:r>
              <a:rPr lang="x-none" sz="1200" dirty="0">
                <a:latin typeface="Cantarell"/>
              </a:rPr>
              <a:t> </a:t>
            </a:r>
            <a:br>
              <a:rPr lang="x-none" sz="1200" u="sng" dirty="0">
                <a:latin typeface="Cantarell"/>
              </a:rPr>
            </a:br>
            <a:r>
              <a:rPr lang="x-none" sz="1200" dirty="0">
                <a:latin typeface="Cantarell"/>
              </a:rPr>
              <a:t>          </a:t>
            </a:r>
            <a:r>
              <a:rPr lang="pt-BR" sz="1200" dirty="0">
                <a:latin typeface="Cantarell"/>
              </a:rPr>
              <a:t> </a:t>
            </a:r>
            <a:r>
              <a:rPr lang="x-none" sz="1200" dirty="0">
                <a:latin typeface="Cantarell"/>
              </a:rPr>
              <a:t>∑t</a:t>
            </a:r>
            <a:endParaRPr lang="pt-BR" sz="1200" dirty="0">
              <a:latin typeface="Cantarell"/>
            </a:endParaRPr>
          </a:p>
          <a:p>
            <a:r>
              <a:rPr lang="en-US" sz="1200" dirty="0">
                <a:latin typeface="Cantarell"/>
              </a:rPr>
              <a:t>∑e = </a:t>
            </a:r>
            <a:r>
              <a:rPr lang="en-US" sz="1200" dirty="0" err="1">
                <a:latin typeface="Cantarell"/>
              </a:rPr>
              <a:t>Somatório</a:t>
            </a:r>
            <a:r>
              <a:rPr lang="en-US" sz="1200" dirty="0">
                <a:latin typeface="Cantarell"/>
              </a:rPr>
              <a:t> dos </a:t>
            </a:r>
            <a:r>
              <a:rPr lang="en-US" sz="1200" dirty="0" err="1">
                <a:latin typeface="Cantarell"/>
              </a:rPr>
              <a:t>eventos</a:t>
            </a:r>
            <a:r>
              <a:rPr lang="en-US" sz="1200" dirty="0">
                <a:latin typeface="Cantarell"/>
              </a:rPr>
              <a:t> de </a:t>
            </a:r>
            <a:r>
              <a:rPr lang="en-US" sz="1200" dirty="0" err="1">
                <a:latin typeface="Cantarell"/>
              </a:rPr>
              <a:t>mesma</a:t>
            </a:r>
            <a:r>
              <a:rPr lang="en-US" sz="1200" dirty="0">
                <a:latin typeface="Cantarell"/>
              </a:rPr>
              <a:t> </a:t>
            </a:r>
            <a:r>
              <a:rPr lang="en-US" sz="1200" dirty="0" err="1">
                <a:latin typeface="Cantarell"/>
              </a:rPr>
              <a:t>categoria</a:t>
            </a:r>
            <a:endParaRPr lang="en-US" sz="1200" dirty="0">
              <a:latin typeface="Cantarell"/>
            </a:endParaRPr>
          </a:p>
          <a:p>
            <a:r>
              <a:rPr lang="en-US" sz="1200" dirty="0">
                <a:latin typeface="Cantarell"/>
              </a:rPr>
              <a:t>∑t = Tempo total de </a:t>
            </a:r>
            <a:r>
              <a:rPr lang="en-US" sz="1200" dirty="0" err="1">
                <a:latin typeface="Cantarell"/>
              </a:rPr>
              <a:t>duração</a:t>
            </a:r>
            <a:r>
              <a:rPr lang="en-US" sz="1200" dirty="0">
                <a:latin typeface="Cantarell"/>
              </a:rPr>
              <a:t> do </a:t>
            </a:r>
            <a:r>
              <a:rPr lang="en-US" sz="1200" dirty="0" err="1">
                <a:latin typeface="Cantarell"/>
              </a:rPr>
              <a:t>monitoramento</a:t>
            </a:r>
            <a:r>
              <a:rPr lang="en-US" sz="1200" dirty="0">
                <a:latin typeface="Cantarell"/>
              </a:rPr>
              <a:t> de </a:t>
            </a:r>
            <a:r>
              <a:rPr lang="en-US" sz="1200" dirty="0" err="1">
                <a:latin typeface="Cantarell"/>
              </a:rPr>
              <a:t>eventos</a:t>
            </a:r>
            <a:r>
              <a:rPr lang="en-US" sz="1200" dirty="0">
                <a:latin typeface="Cantarell"/>
              </a:rPr>
              <a:t> </a:t>
            </a:r>
            <a:r>
              <a:rPr lang="en-US" sz="1200" dirty="0" err="1">
                <a:latin typeface="Cantarell"/>
              </a:rPr>
              <a:t>em</a:t>
            </a:r>
            <a:r>
              <a:rPr lang="en-US" sz="1200" dirty="0">
                <a:latin typeface="Cantarell"/>
              </a:rPr>
              <a:t> </a:t>
            </a:r>
            <a:r>
              <a:rPr lang="en-US" sz="1200" dirty="0" err="1">
                <a:latin typeface="Cantarell"/>
              </a:rPr>
              <a:t>minutos</a:t>
            </a:r>
            <a:endParaRPr lang="pt-BR" sz="1200" dirty="0">
              <a:latin typeface="Cantarell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D2C3BC5-6243-4CCB-B2E4-CEDFBC6989F8}"/>
              </a:ext>
            </a:extLst>
          </p:cNvPr>
          <p:cNvSpPr txBox="1"/>
          <p:nvPr/>
        </p:nvSpPr>
        <p:spPr>
          <a:xfrm>
            <a:off x="1522680" y="5727957"/>
            <a:ext cx="2053589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/>
              <a:t>TR = POP * CR * MR</a:t>
            </a:r>
          </a:p>
        </p:txBody>
      </p:sp>
    </p:spTree>
    <p:extLst>
      <p:ext uri="{BB962C8B-B14F-4D97-AF65-F5344CB8AC3E}">
        <p14:creationId xmlns:p14="http://schemas.microsoft.com/office/powerpoint/2010/main" val="127226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B1B805D-9C92-4C3A-95FA-97146E4B16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26" t="39536" r="59498" b="37681"/>
          <a:stretch/>
        </p:blipFill>
        <p:spPr>
          <a:xfrm>
            <a:off x="10917212" y="5836959"/>
            <a:ext cx="822375" cy="844774"/>
          </a:xfrm>
          <a:prstGeom prst="rect">
            <a:avLst/>
          </a:prstGeom>
        </p:spPr>
      </p:pic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4AF665FB-5E94-4824-9B34-0E5772EF60C3}"/>
              </a:ext>
            </a:extLst>
          </p:cNvPr>
          <p:cNvCxnSpPr/>
          <p:nvPr/>
        </p:nvCxnSpPr>
        <p:spPr>
          <a:xfrm>
            <a:off x="4229100" y="997213"/>
            <a:ext cx="73037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16898A28-B3BD-4098-AF34-7B1664751078}"/>
              </a:ext>
            </a:extLst>
          </p:cNvPr>
          <p:cNvCxnSpPr/>
          <p:nvPr/>
        </p:nvCxnSpPr>
        <p:spPr>
          <a:xfrm>
            <a:off x="697230" y="1042933"/>
            <a:ext cx="108356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0D83401B-9B14-4D76-8E89-B8347D482A58}"/>
              </a:ext>
            </a:extLst>
          </p:cNvPr>
          <p:cNvCxnSpPr/>
          <p:nvPr/>
        </p:nvCxnSpPr>
        <p:spPr>
          <a:xfrm>
            <a:off x="4050030" y="6569337"/>
            <a:ext cx="66814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07DF9897-5B54-40D6-BBD7-FEFCD6A2A6BF}"/>
              </a:ext>
            </a:extLst>
          </p:cNvPr>
          <p:cNvCxnSpPr/>
          <p:nvPr/>
        </p:nvCxnSpPr>
        <p:spPr>
          <a:xfrm>
            <a:off x="518946" y="6538857"/>
            <a:ext cx="102133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Retângulo 1">
            <a:extLst>
              <a:ext uri="{FF2B5EF4-FFF2-40B4-BE49-F238E27FC236}">
                <a16:creationId xmlns:a16="http://schemas.microsoft.com/office/drawing/2014/main" id="{FB58E14B-D917-45A1-B54F-A40526981EC9}"/>
              </a:ext>
            </a:extLst>
          </p:cNvPr>
          <p:cNvSpPr/>
          <p:nvPr/>
        </p:nvSpPr>
        <p:spPr>
          <a:xfrm>
            <a:off x="968375" y="1828532"/>
            <a:ext cx="4818471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Gráfico em tempo real, mostrando as falhas através do tempo.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Cores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o mesmo </a:t>
            </a:r>
            <a:r>
              <a:rPr lang="pt-BR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storage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demonstram a correlação de proximidade entre os eventos em um mesmo </a:t>
            </a:r>
            <a:r>
              <a:rPr lang="pt-BR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starage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(lei da continuidade de Gestalt).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Tamanho do círculo para a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 de Risco (TR), auxiliam na tomada de decisão quanto à criticidade de diversos fatores em conjunto (lei da Segregação).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dispersão das falhas através do tempo auxilia na identificação da frequência e correlação entre os eventos (lei da proximidade).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35FB320-768C-4230-8DD2-8299ACE0C471}"/>
              </a:ext>
            </a:extLst>
          </p:cNvPr>
          <p:cNvSpPr/>
          <p:nvPr/>
        </p:nvSpPr>
        <p:spPr>
          <a:xfrm>
            <a:off x="1028700" y="1382263"/>
            <a:ext cx="87323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000"/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Visualização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dos dados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obtidos</a:t>
            </a:r>
            <a:endParaRPr lang="pt-BR" sz="2000" b="1" u="none" strike="noStrike" dirty="0">
              <a:effectLst/>
              <a:latin typeface="Arial Negrita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BECD359-442F-4520-AC49-04BDEF3F5379}"/>
              </a:ext>
            </a:extLst>
          </p:cNvPr>
          <p:cNvSpPr txBox="1"/>
          <p:nvPr/>
        </p:nvSpPr>
        <p:spPr>
          <a:xfrm>
            <a:off x="1028700" y="515903"/>
            <a:ext cx="10092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cap="small" dirty="0" err="1">
                <a:latin typeface="Times" panose="02020603050405020304" pitchFamily="18" charset="0"/>
                <a:cs typeface="Times" panose="02020603050405020304" pitchFamily="18" charset="0"/>
              </a:rPr>
              <a:t>Resultados</a:t>
            </a:r>
            <a:r>
              <a:rPr lang="en-US" sz="2800" cap="small" dirty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en-US" sz="2800" cap="small" dirty="0" err="1">
                <a:latin typeface="Times" panose="02020603050405020304" pitchFamily="18" charset="0"/>
                <a:cs typeface="Times" panose="02020603050405020304" pitchFamily="18" charset="0"/>
              </a:rPr>
              <a:t>Alcançados</a:t>
            </a:r>
            <a:endParaRPr lang="en-US" sz="2800" cap="small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DBA7EF7-C247-4FF7-A24F-B6CD5E7A4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" t="-11" r="-9" b="-11"/>
          <a:stretch>
            <a:fillRect/>
          </a:stretch>
        </p:blipFill>
        <p:spPr bwMode="auto">
          <a:xfrm>
            <a:off x="6162675" y="1375693"/>
            <a:ext cx="5060950" cy="440263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197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B1B805D-9C92-4C3A-95FA-97146E4B16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26" t="39536" r="59498" b="37681"/>
          <a:stretch/>
        </p:blipFill>
        <p:spPr>
          <a:xfrm>
            <a:off x="10917212" y="5836959"/>
            <a:ext cx="822375" cy="84477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D051E17-FE55-428B-8541-1A9990976766}"/>
              </a:ext>
            </a:extLst>
          </p:cNvPr>
          <p:cNvSpPr txBox="1"/>
          <p:nvPr/>
        </p:nvSpPr>
        <p:spPr>
          <a:xfrm>
            <a:off x="1028700" y="515903"/>
            <a:ext cx="10092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cap="small" dirty="0" err="1">
                <a:latin typeface="Times" panose="02020603050405020304" pitchFamily="18" charset="0"/>
                <a:cs typeface="Times" panose="02020603050405020304" pitchFamily="18" charset="0"/>
              </a:rPr>
              <a:t>Conclusões</a:t>
            </a:r>
            <a:endParaRPr lang="en-US" sz="2800" cap="small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4AF665FB-5E94-4824-9B34-0E5772EF60C3}"/>
              </a:ext>
            </a:extLst>
          </p:cNvPr>
          <p:cNvCxnSpPr/>
          <p:nvPr/>
        </p:nvCxnSpPr>
        <p:spPr>
          <a:xfrm>
            <a:off x="4229100" y="997213"/>
            <a:ext cx="73037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16898A28-B3BD-4098-AF34-7B1664751078}"/>
              </a:ext>
            </a:extLst>
          </p:cNvPr>
          <p:cNvCxnSpPr/>
          <p:nvPr/>
        </p:nvCxnSpPr>
        <p:spPr>
          <a:xfrm>
            <a:off x="697230" y="1042933"/>
            <a:ext cx="108356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0D83401B-9B14-4D76-8E89-B8347D482A58}"/>
              </a:ext>
            </a:extLst>
          </p:cNvPr>
          <p:cNvCxnSpPr/>
          <p:nvPr/>
        </p:nvCxnSpPr>
        <p:spPr>
          <a:xfrm>
            <a:off x="4050030" y="6569337"/>
            <a:ext cx="66814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07DF9897-5B54-40D6-BBD7-FEFCD6A2A6BF}"/>
              </a:ext>
            </a:extLst>
          </p:cNvPr>
          <p:cNvCxnSpPr/>
          <p:nvPr/>
        </p:nvCxnSpPr>
        <p:spPr>
          <a:xfrm>
            <a:off x="518946" y="6538857"/>
            <a:ext cx="102133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Retângulo 1">
            <a:extLst>
              <a:ext uri="{FF2B5EF4-FFF2-40B4-BE49-F238E27FC236}">
                <a16:creationId xmlns:a16="http://schemas.microsoft.com/office/drawing/2014/main" id="{FB58E14B-D917-45A1-B54F-A40526981EC9}"/>
              </a:ext>
            </a:extLst>
          </p:cNvPr>
          <p:cNvSpPr/>
          <p:nvPr/>
        </p:nvSpPr>
        <p:spPr>
          <a:xfrm>
            <a:off x="968375" y="1287016"/>
            <a:ext cx="10213339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A nova </a:t>
            </a:r>
            <a:r>
              <a:rPr lang="en-US" dirty="0" err="1"/>
              <a:t>visualização</a:t>
            </a:r>
            <a:r>
              <a:rPr lang="en-US" dirty="0"/>
              <a:t> para </a:t>
            </a:r>
            <a:r>
              <a:rPr lang="en-US" dirty="0" err="1"/>
              <a:t>monitoramento</a:t>
            </a:r>
            <a:r>
              <a:rPr lang="en-US" dirty="0"/>
              <a:t> de Data Centers </a:t>
            </a:r>
            <a:r>
              <a:rPr lang="en-US" dirty="0" err="1"/>
              <a:t>agiliza</a:t>
            </a:r>
            <a:r>
              <a:rPr lang="en-US" dirty="0"/>
              <a:t> a </a:t>
            </a:r>
            <a:r>
              <a:rPr lang="en-US" dirty="0" err="1"/>
              <a:t>tomada</a:t>
            </a:r>
            <a:r>
              <a:rPr lang="en-US" dirty="0"/>
              <a:t> de </a:t>
            </a:r>
            <a:r>
              <a:rPr lang="en-US" dirty="0" err="1"/>
              <a:t>decisão</a:t>
            </a:r>
            <a:r>
              <a:rPr lang="en-US" dirty="0"/>
              <a:t>, </a:t>
            </a:r>
            <a:r>
              <a:rPr lang="en-US" dirty="0" err="1"/>
              <a:t>facilitando</a:t>
            </a:r>
            <a:r>
              <a:rPr lang="en-US" dirty="0"/>
              <a:t> a </a:t>
            </a:r>
            <a:r>
              <a:rPr lang="en-US" dirty="0" err="1"/>
              <a:t>identificação</a:t>
            </a:r>
            <a:r>
              <a:rPr lang="en-US" dirty="0"/>
              <a:t> da </a:t>
            </a:r>
            <a:r>
              <a:rPr lang="en-US" dirty="0" err="1"/>
              <a:t>criticidade</a:t>
            </a:r>
            <a:r>
              <a:rPr lang="en-US" dirty="0"/>
              <a:t> do </a:t>
            </a:r>
            <a:r>
              <a:rPr lang="en-US" dirty="0" err="1"/>
              <a:t>evento</a:t>
            </a:r>
            <a:r>
              <a:rPr lang="en-US" dirty="0"/>
              <a:t>.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/>
              <a:t>Correlação</a:t>
            </a:r>
            <a:r>
              <a:rPr lang="en-US" dirty="0"/>
              <a:t> entre </a:t>
            </a:r>
            <a:r>
              <a:rPr lang="en-US" dirty="0" err="1"/>
              <a:t>diversos</a:t>
            </a:r>
            <a:r>
              <a:rPr lang="en-US" dirty="0"/>
              <a:t> dados </a:t>
            </a:r>
            <a:r>
              <a:rPr lang="en-US" dirty="0" err="1"/>
              <a:t>disponíveis</a:t>
            </a:r>
            <a:r>
              <a:rPr lang="en-US" dirty="0"/>
              <a:t> no </a:t>
            </a:r>
            <a:r>
              <a:rPr lang="en-US" dirty="0" err="1"/>
              <a:t>ambiente</a:t>
            </a:r>
            <a:r>
              <a:rPr lang="en-US" dirty="0"/>
              <a:t>, mas que </a:t>
            </a:r>
            <a:r>
              <a:rPr lang="en-US" dirty="0" err="1"/>
              <a:t>coexistiam</a:t>
            </a:r>
            <a:r>
              <a:rPr lang="en-US" dirty="0"/>
              <a:t> de forma </a:t>
            </a:r>
            <a:r>
              <a:rPr lang="en-US" dirty="0" err="1"/>
              <a:t>difusa</a:t>
            </a:r>
            <a:r>
              <a:rPr lang="en-US" dirty="0"/>
              <a:t>.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/>
              <a:t>Uso</a:t>
            </a:r>
            <a:r>
              <a:rPr lang="en-US" dirty="0"/>
              <a:t> das leis de Gestalt para </a:t>
            </a:r>
            <a:r>
              <a:rPr lang="en-US" dirty="0" err="1"/>
              <a:t>gerar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interface </a:t>
            </a:r>
            <a:r>
              <a:rPr lang="en-US" dirty="0" err="1"/>
              <a:t>amigável</a:t>
            </a:r>
            <a:r>
              <a:rPr lang="en-US" dirty="0"/>
              <a:t> </a:t>
            </a:r>
            <a:r>
              <a:rPr lang="en-US" dirty="0" err="1"/>
              <a:t>capaz</a:t>
            </a:r>
            <a:r>
              <a:rPr lang="en-US" dirty="0"/>
              <a:t> de </a:t>
            </a:r>
            <a:r>
              <a:rPr lang="en-US" dirty="0" err="1"/>
              <a:t>correlacionar</a:t>
            </a:r>
            <a:r>
              <a:rPr lang="en-US" dirty="0"/>
              <a:t> </a:t>
            </a:r>
            <a:r>
              <a:rPr lang="en-US" dirty="0" err="1"/>
              <a:t>eventos</a:t>
            </a:r>
            <a:r>
              <a:rPr lang="en-US" dirty="0"/>
              <a:t>.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/>
              <a:t>Nova interface </a:t>
            </a:r>
            <a:r>
              <a:rPr lang="en-US" dirty="0" err="1"/>
              <a:t>pode</a:t>
            </a:r>
            <a:r>
              <a:rPr lang="en-US" dirty="0"/>
              <a:t> ser </a:t>
            </a:r>
            <a:r>
              <a:rPr lang="en-US" dirty="0" err="1"/>
              <a:t>utilizada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conjunto com as </a:t>
            </a:r>
            <a:r>
              <a:rPr lang="en-US" dirty="0" err="1"/>
              <a:t>formas</a:t>
            </a:r>
            <a:r>
              <a:rPr lang="en-US" dirty="0"/>
              <a:t> de </a:t>
            </a:r>
            <a:r>
              <a:rPr lang="en-US" dirty="0" err="1"/>
              <a:t>visualização</a:t>
            </a:r>
            <a:r>
              <a:rPr lang="en-US" dirty="0"/>
              <a:t> </a:t>
            </a:r>
            <a:r>
              <a:rPr lang="en-US" dirty="0" err="1"/>
              <a:t>tradicionais</a:t>
            </a:r>
            <a:r>
              <a:rPr lang="en-US" dirty="0"/>
              <a:t>.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/>
              <a:t>Pode</a:t>
            </a:r>
            <a:r>
              <a:rPr lang="en-US" dirty="0"/>
              <a:t> ser </a:t>
            </a:r>
            <a:r>
              <a:rPr lang="en-US" dirty="0" err="1"/>
              <a:t>facilmente</a:t>
            </a:r>
            <a:r>
              <a:rPr lang="en-US" dirty="0"/>
              <a:t> </a:t>
            </a:r>
            <a:r>
              <a:rPr lang="en-US" dirty="0" err="1"/>
              <a:t>atualizada</a:t>
            </a:r>
            <a:r>
              <a:rPr lang="en-US" dirty="0"/>
              <a:t> </a:t>
            </a:r>
            <a:r>
              <a:rPr lang="en-US" dirty="0" err="1"/>
              <a:t>conforme</a:t>
            </a:r>
            <a:r>
              <a:rPr lang="en-US" dirty="0"/>
              <a:t> </a:t>
            </a:r>
            <a:r>
              <a:rPr lang="en-US" dirty="0" err="1"/>
              <a:t>atualizações</a:t>
            </a:r>
            <a:r>
              <a:rPr lang="en-US" dirty="0"/>
              <a:t> no </a:t>
            </a:r>
            <a:r>
              <a:rPr lang="en-US" dirty="0" err="1"/>
              <a:t>ambiente</a:t>
            </a:r>
            <a:r>
              <a:rPr lang="en-US" dirty="0"/>
              <a:t>, </a:t>
            </a:r>
            <a:r>
              <a:rPr lang="en-US" dirty="0" err="1"/>
              <a:t>experiências</a:t>
            </a:r>
            <a:r>
              <a:rPr lang="en-US" dirty="0"/>
              <a:t> de </a:t>
            </a:r>
            <a:r>
              <a:rPr lang="en-US" dirty="0" err="1"/>
              <a:t>problemas</a:t>
            </a:r>
            <a:r>
              <a:rPr lang="en-US" dirty="0"/>
              <a:t> e dos </a:t>
            </a:r>
            <a:r>
              <a:rPr lang="en-US" dirty="0" err="1"/>
              <a:t>usuários</a:t>
            </a:r>
            <a:r>
              <a:rPr lang="en-US" dirty="0"/>
              <a:t>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O </a:t>
            </a:r>
            <a:r>
              <a:rPr lang="en-US" dirty="0" err="1"/>
              <a:t>estudo</a:t>
            </a:r>
            <a:r>
              <a:rPr lang="en-US" dirty="0"/>
              <a:t> </a:t>
            </a:r>
            <a:r>
              <a:rPr lang="en-US" dirty="0" err="1"/>
              <a:t>possui</a:t>
            </a:r>
            <a:r>
              <a:rPr lang="en-US" dirty="0"/>
              <a:t> </a:t>
            </a:r>
            <a:r>
              <a:rPr lang="en-US" dirty="0" err="1"/>
              <a:t>algumas</a:t>
            </a:r>
            <a:r>
              <a:rPr lang="en-US" dirty="0"/>
              <a:t> </a:t>
            </a:r>
            <a:r>
              <a:rPr lang="en-US" dirty="0" err="1"/>
              <a:t>limitações</a:t>
            </a:r>
            <a:endParaRPr lang="en-US" dirty="0"/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 err="1"/>
              <a:t>Os</a:t>
            </a:r>
            <a:r>
              <a:rPr lang="en-US" dirty="0"/>
              <a:t> dados </a:t>
            </a:r>
            <a:r>
              <a:rPr lang="en-US" dirty="0" err="1"/>
              <a:t>necessários</a:t>
            </a:r>
            <a:r>
              <a:rPr lang="en-US" dirty="0"/>
              <a:t> para </a:t>
            </a:r>
            <a:r>
              <a:rPr lang="en-US" dirty="0" err="1"/>
              <a:t>gerar</a:t>
            </a:r>
            <a:r>
              <a:rPr lang="en-US" dirty="0"/>
              <a:t> as </a:t>
            </a:r>
            <a:r>
              <a:rPr lang="en-US" dirty="0" err="1"/>
              <a:t>visualizações</a:t>
            </a:r>
            <a:r>
              <a:rPr lang="en-US" dirty="0"/>
              <a:t> </a:t>
            </a:r>
            <a:r>
              <a:rPr lang="en-US" dirty="0" err="1"/>
              <a:t>propostas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facilmente</a:t>
            </a:r>
            <a:r>
              <a:rPr lang="en-US" dirty="0"/>
              <a:t> </a:t>
            </a:r>
            <a:r>
              <a:rPr lang="en-US" dirty="0" err="1"/>
              <a:t>disponíveis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ambientes</a:t>
            </a:r>
            <a:r>
              <a:rPr lang="en-US" dirty="0"/>
              <a:t> (</a:t>
            </a:r>
            <a:r>
              <a:rPr lang="en-US" dirty="0" err="1"/>
              <a:t>telecomunicações</a:t>
            </a:r>
            <a:r>
              <a:rPr lang="en-US" dirty="0"/>
              <a:t>, </a:t>
            </a:r>
            <a:r>
              <a:rPr lang="en-US" dirty="0" err="1"/>
              <a:t>servidores</a:t>
            </a:r>
            <a:r>
              <a:rPr lang="en-US" dirty="0"/>
              <a:t>, mainframe, </a:t>
            </a:r>
            <a:r>
              <a:rPr lang="en-US" dirty="0" err="1"/>
              <a:t>etc</a:t>
            </a:r>
            <a:r>
              <a:rPr lang="en-US" dirty="0"/>
              <a:t>). 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/>
              <a:t>O </a:t>
            </a:r>
            <a:r>
              <a:rPr lang="en-US" dirty="0" err="1"/>
              <a:t>estudo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questão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contempla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dados </a:t>
            </a:r>
            <a:r>
              <a:rPr lang="en-US" dirty="0" err="1"/>
              <a:t>relevantes</a:t>
            </a:r>
            <a:r>
              <a:rPr lang="en-US" dirty="0"/>
              <a:t> à </a:t>
            </a:r>
            <a:r>
              <a:rPr lang="en-US" dirty="0" err="1"/>
              <a:t>falhas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storages que </a:t>
            </a:r>
            <a:r>
              <a:rPr lang="en-US" dirty="0" err="1"/>
              <a:t>possuam</a:t>
            </a:r>
            <a:r>
              <a:rPr lang="en-US" dirty="0"/>
              <a:t> </a:t>
            </a:r>
            <a:r>
              <a:rPr lang="en-US" dirty="0" err="1"/>
              <a:t>aplicações</a:t>
            </a:r>
            <a:r>
              <a:rPr lang="en-US" dirty="0"/>
              <a:t> </a:t>
            </a:r>
            <a:r>
              <a:rPr lang="en-US" dirty="0" err="1"/>
              <a:t>redundantes</a:t>
            </a:r>
            <a:r>
              <a:rPr lang="en-US" dirty="0"/>
              <a:t>.</a:t>
            </a: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i="1" dirty="0"/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t-BR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094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A97DE485-1D55-41B4-B04F-8456EFD1B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3521779"/>
          </a:xfrm>
        </p:spPr>
        <p:txBody>
          <a:bodyPr/>
          <a:lstStyle/>
          <a:p>
            <a:pPr algn="ctr"/>
            <a:r>
              <a:rPr lang="en-US" dirty="0">
                <a:latin typeface="Times" pitchFamily="18" charset="0"/>
              </a:rPr>
              <a:t>OBRIGADO</a:t>
            </a:r>
          </a:p>
        </p:txBody>
      </p:sp>
      <p:pic>
        <p:nvPicPr>
          <p:cNvPr id="13" name="Picture 2" descr="http://www.ggbs.gr.unicamp.br/simtec_3/download/logo_UNICAMP.jpg">
            <a:extLst>
              <a:ext uri="{FF2B5EF4-FFF2-40B4-BE49-F238E27FC236}">
                <a16:creationId xmlns:a16="http://schemas.microsoft.com/office/drawing/2014/main" id="{EFCEBEB3-502B-470B-81CA-84AB5D050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405" y="5172252"/>
            <a:ext cx="1330288" cy="137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8895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767</Words>
  <Application>Microsoft Office PowerPoint</Application>
  <PresentationFormat>Widescreen</PresentationFormat>
  <Paragraphs>145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8" baseType="lpstr">
      <vt:lpstr>Arial</vt:lpstr>
      <vt:lpstr>Arial Negrita</vt:lpstr>
      <vt:lpstr>Calibri</vt:lpstr>
      <vt:lpstr>Calibri Light</vt:lpstr>
      <vt:lpstr>Cantarell</vt:lpstr>
      <vt:lpstr>Times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David Andres Sarmiento Nova</dc:creator>
  <cp:lastModifiedBy>Marx Caram Rossi</cp:lastModifiedBy>
  <cp:revision>72</cp:revision>
  <dcterms:created xsi:type="dcterms:W3CDTF">2018-11-04T13:07:13Z</dcterms:created>
  <dcterms:modified xsi:type="dcterms:W3CDTF">2019-06-27T11:14:25Z</dcterms:modified>
</cp:coreProperties>
</file>