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19" r:id="rId4"/>
    <p:sldMasterId id="2147484465" r:id="rId5"/>
    <p:sldMasterId id="2147484507" r:id="rId6"/>
    <p:sldMasterId id="2147484591" r:id="rId7"/>
  </p:sldMasterIdLst>
  <p:notesMasterIdLst>
    <p:notesMasterId r:id="rId18"/>
  </p:notesMasterIdLst>
  <p:handoutMasterIdLst>
    <p:handoutMasterId r:id="rId19"/>
  </p:handoutMasterIdLst>
  <p:sldIdLst>
    <p:sldId id="5576" r:id="rId8"/>
    <p:sldId id="5605" r:id="rId9"/>
    <p:sldId id="5593" r:id="rId10"/>
    <p:sldId id="5603" r:id="rId11"/>
    <p:sldId id="5604" r:id="rId12"/>
    <p:sldId id="5606" r:id="rId13"/>
    <p:sldId id="5607" r:id="rId14"/>
    <p:sldId id="5608" r:id="rId15"/>
    <p:sldId id="5609" r:id="rId16"/>
    <p:sldId id="5577" r:id="rId17"/>
  </p:sldIdLst>
  <p:sldSz cx="12065000" cy="6858000"/>
  <p:notesSz cx="6797675" cy="9926638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1pPr>
    <a:lvl2pPr marL="457097" algn="l" rtl="0" fontAlgn="base">
      <a:spcBef>
        <a:spcPct val="0"/>
      </a:spcBef>
      <a:spcAft>
        <a:spcPct val="0"/>
      </a:spcAft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2pPr>
    <a:lvl3pPr marL="914192" algn="l" rtl="0" fontAlgn="base">
      <a:spcBef>
        <a:spcPct val="0"/>
      </a:spcBef>
      <a:spcAft>
        <a:spcPct val="0"/>
      </a:spcAft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3pPr>
    <a:lvl4pPr marL="1371289" algn="l" rtl="0" fontAlgn="base">
      <a:spcBef>
        <a:spcPct val="0"/>
      </a:spcBef>
      <a:spcAft>
        <a:spcPct val="0"/>
      </a:spcAft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4pPr>
    <a:lvl5pPr marL="1828384" algn="l" rtl="0" fontAlgn="base">
      <a:spcBef>
        <a:spcPct val="0"/>
      </a:spcBef>
      <a:spcAft>
        <a:spcPct val="0"/>
      </a:spcAft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5pPr>
    <a:lvl6pPr marL="2285480" algn="l" defTabSz="914192" rtl="0" eaLnBrk="1" latinLnBrk="0" hangingPunct="1"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6pPr>
    <a:lvl7pPr marL="2742576" algn="l" defTabSz="914192" rtl="0" eaLnBrk="1" latinLnBrk="0" hangingPunct="1"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7pPr>
    <a:lvl8pPr marL="3199672" algn="l" defTabSz="914192" rtl="0" eaLnBrk="1" latinLnBrk="0" hangingPunct="1"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8pPr>
    <a:lvl9pPr marL="3656768" algn="l" defTabSz="914192" rtl="0" eaLnBrk="1" latinLnBrk="0" hangingPunct="1">
      <a:defRPr sz="2800" kern="1200">
        <a:solidFill>
          <a:srgbClr val="447D1B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>
          <p15:clr>
            <a:srgbClr val="A4A3A4"/>
          </p15:clr>
        </p15:guide>
        <p15:guide id="2" orient="horz" pos="4319">
          <p15:clr>
            <a:srgbClr val="A4A3A4"/>
          </p15:clr>
        </p15:guide>
        <p15:guide id="3" orient="horz" pos="4020">
          <p15:clr>
            <a:srgbClr val="A4A3A4"/>
          </p15:clr>
        </p15:guide>
        <p15:guide id="4" orient="horz" pos="4201">
          <p15:clr>
            <a:srgbClr val="A4A3A4"/>
          </p15:clr>
        </p15:guide>
        <p15:guide id="5" pos="308">
          <p15:clr>
            <a:srgbClr val="A4A3A4"/>
          </p15:clr>
        </p15:guide>
        <p15:guide id="6" pos="262">
          <p15:clr>
            <a:srgbClr val="A4A3A4"/>
          </p15:clr>
        </p15:guide>
        <p15:guide id="7" pos="5932">
          <p15:clr>
            <a:srgbClr val="A4A3A4"/>
          </p15:clr>
        </p15:guide>
        <p15:guide id="8" pos="5978">
          <p15:clr>
            <a:srgbClr val="A4A3A4"/>
          </p15:clr>
        </p15:guide>
        <p15:guide id="9" pos="3120">
          <p15:clr>
            <a:srgbClr val="A4A3A4"/>
          </p15:clr>
        </p15:guide>
        <p15:guide id="10" pos="2848">
          <p15:clr>
            <a:srgbClr val="A4A3A4"/>
          </p15:clr>
        </p15:guide>
        <p15:guide id="11" pos="3256">
          <p15:clr>
            <a:srgbClr val="A4A3A4"/>
          </p15:clr>
        </p15:guide>
        <p15:guide id="12" pos="2984">
          <p15:clr>
            <a:srgbClr val="A4A3A4"/>
          </p15:clr>
        </p15:guide>
        <p15:guide id="13" pos="375">
          <p15:clr>
            <a:srgbClr val="A4A3A4"/>
          </p15:clr>
        </p15:guide>
        <p15:guide id="14" pos="319">
          <p15:clr>
            <a:srgbClr val="A4A3A4"/>
          </p15:clr>
        </p15:guide>
        <p15:guide id="15" pos="7225">
          <p15:clr>
            <a:srgbClr val="A4A3A4"/>
          </p15:clr>
        </p15:guide>
        <p15:guide id="16" pos="7281">
          <p15:clr>
            <a:srgbClr val="A4A3A4"/>
          </p15:clr>
        </p15:guide>
        <p15:guide id="17" pos="3800">
          <p15:clr>
            <a:srgbClr val="A4A3A4"/>
          </p15:clr>
        </p15:guide>
        <p15:guide id="18" pos="3469">
          <p15:clr>
            <a:srgbClr val="A4A3A4"/>
          </p15:clr>
        </p15:guide>
        <p15:guide id="19" pos="3966">
          <p15:clr>
            <a:srgbClr val="A4A3A4"/>
          </p15:clr>
        </p15:guide>
        <p15:guide id="20" pos="363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A00"/>
    <a:srgbClr val="5C881A"/>
    <a:srgbClr val="CBDCA8"/>
    <a:srgbClr val="007AC0"/>
    <a:srgbClr val="A4BA08"/>
    <a:srgbClr val="73A616"/>
    <a:srgbClr val="B48900"/>
    <a:srgbClr val="000000"/>
    <a:srgbClr val="4275B8"/>
    <a:srgbClr val="DA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7" autoAdjust="0"/>
    <p:restoredTop sz="99642" autoAdjust="0"/>
  </p:normalViewPr>
  <p:slideViewPr>
    <p:cSldViewPr showGuides="1">
      <p:cViewPr varScale="1">
        <p:scale>
          <a:sx n="72" d="100"/>
          <a:sy n="72" d="100"/>
        </p:scale>
        <p:origin x="738" y="60"/>
      </p:cViewPr>
      <p:guideLst>
        <p:guide orient="horz" pos="2341"/>
        <p:guide orient="horz" pos="4319"/>
        <p:guide orient="horz" pos="4020"/>
        <p:guide orient="horz" pos="4201"/>
        <p:guide pos="308"/>
        <p:guide pos="262"/>
        <p:guide pos="5932"/>
        <p:guide pos="5978"/>
        <p:guide pos="3120"/>
        <p:guide pos="2848"/>
        <p:guide pos="3256"/>
        <p:guide pos="2984"/>
        <p:guide pos="375"/>
        <p:guide pos="319"/>
        <p:guide pos="7225"/>
        <p:guide pos="7281"/>
        <p:guide pos="3800"/>
        <p:guide pos="3469"/>
        <p:guide pos="3966"/>
        <p:guide pos="3634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51" d="100"/>
          <a:sy n="51" d="100"/>
        </p:scale>
        <p:origin x="-1956" y="-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8"/>
            <a:ext cx="2945714" cy="4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t" anchorCtr="0" compatLnSpc="1">
            <a:prstTxWarp prst="textNoShape">
              <a:avLst/>
            </a:prstTxWarp>
          </a:bodyPr>
          <a:lstStyle>
            <a:lvl1pPr algn="l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8070"/>
            <a:ext cx="2945714" cy="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b" anchorCtr="0" compatLnSpc="1">
            <a:prstTxWarp prst="textNoShape">
              <a:avLst/>
            </a:prstTxWarp>
          </a:bodyPr>
          <a:lstStyle>
            <a:lvl1pPr algn="l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973" y="9428070"/>
            <a:ext cx="2945714" cy="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b" anchorCtr="0" compatLnSpc="1">
            <a:prstTxWarp prst="textNoShape">
              <a:avLst/>
            </a:prstTxWarp>
          </a:bodyPr>
          <a:lstStyle>
            <a:lvl1pPr algn="r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BFC4773-651E-4651-9AFB-6FAA4D5B0215}" type="slidenum">
              <a:rPr lang="es-ES_tradnl" altLang="en-GB"/>
              <a:pPr>
                <a:defRPr/>
              </a:pPr>
              <a:t>‹nº›</a:t>
            </a:fld>
            <a:endParaRPr lang="pt-BR" altLang="en-GB"/>
          </a:p>
        </p:txBody>
      </p:sp>
    </p:spTree>
    <p:extLst>
      <p:ext uri="{BB962C8B-B14F-4D97-AF65-F5344CB8AC3E}">
        <p14:creationId xmlns:p14="http://schemas.microsoft.com/office/powerpoint/2010/main" val="15010183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8"/>
            <a:ext cx="2945714" cy="4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t" anchorCtr="0" compatLnSpc="1">
            <a:prstTxWarp prst="textNoShape">
              <a:avLst/>
            </a:prstTxWarp>
          </a:bodyPr>
          <a:lstStyle>
            <a:lvl1pPr algn="l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73" y="8"/>
            <a:ext cx="2945714" cy="498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t" anchorCtr="0" compatLnSpc="1">
            <a:prstTxWarp prst="textNoShape">
              <a:avLst/>
            </a:prstTxWarp>
          </a:bodyPr>
          <a:lstStyle>
            <a:lvl1pPr algn="r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1763" y="747713"/>
            <a:ext cx="65516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661" y="4713230"/>
            <a:ext cx="4988419" cy="446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GB" noProof="0" smtClean="0"/>
              <a:t>Haga clic para modificar el estilo de texto del patrón</a:t>
            </a:r>
          </a:p>
          <a:p>
            <a:pPr lvl="1"/>
            <a:r>
              <a:rPr lang="es-ES_tradnl" altLang="en-GB" noProof="0" smtClean="0"/>
              <a:t>Segundo nivel</a:t>
            </a:r>
          </a:p>
          <a:p>
            <a:pPr lvl="2"/>
            <a:r>
              <a:rPr lang="es-ES_tradnl" altLang="en-GB" noProof="0" smtClean="0"/>
              <a:t>Tercer nivel</a:t>
            </a:r>
          </a:p>
          <a:p>
            <a:pPr lvl="3"/>
            <a:r>
              <a:rPr lang="es-ES_tradnl" altLang="en-GB" noProof="0" smtClean="0"/>
              <a:t>Cuarto nivel</a:t>
            </a:r>
          </a:p>
          <a:p>
            <a:pPr lvl="4"/>
            <a:r>
              <a:rPr lang="es-ES_tradnl" altLang="en-GB" noProof="0" smtClean="0"/>
              <a:t>Quinto nivel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070"/>
            <a:ext cx="2945714" cy="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b" anchorCtr="0" compatLnSpc="1">
            <a:prstTxWarp prst="textNoShape">
              <a:avLst/>
            </a:prstTxWarp>
          </a:bodyPr>
          <a:lstStyle>
            <a:lvl1pPr algn="l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s-ES_tradnl" alt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73" y="9428070"/>
            <a:ext cx="2945714" cy="4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09" rIns="90425" bIns="45209" numCol="1" anchor="b" anchorCtr="0" compatLnSpc="1">
            <a:prstTxWarp prst="textNoShape">
              <a:avLst/>
            </a:prstTxWarp>
          </a:bodyPr>
          <a:lstStyle>
            <a:lvl1pPr algn="r" defTabSz="905265" eaLnBrk="0" hangingPunct="0">
              <a:defRPr sz="1200" u="sng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DA2B2F16-336A-4C61-99BC-C4E9BDA90507}" type="slidenum">
              <a:rPr lang="es-ES_tradnl" altLang="en-GB"/>
              <a:pPr>
                <a:defRPr/>
              </a:pPr>
              <a:t>‹nº›</a:t>
            </a:fld>
            <a:endParaRPr lang="pt-BR" altLang="en-GB"/>
          </a:p>
        </p:txBody>
      </p:sp>
    </p:spTree>
    <p:extLst>
      <p:ext uri="{BB962C8B-B14F-4D97-AF65-F5344CB8AC3E}">
        <p14:creationId xmlns:p14="http://schemas.microsoft.com/office/powerpoint/2010/main" val="1773796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9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2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38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480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76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72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68" algn="l" defTabSz="91419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o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1"/>
            <a:ext cx="1206500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5996515" y="-2818185"/>
            <a:ext cx="72017" cy="108739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593547" y="1988840"/>
            <a:ext cx="5876501" cy="576064"/>
          </a:xfrm>
          <a:prstGeom prst="rect">
            <a:avLst/>
          </a:prstGeom>
        </p:spPr>
        <p:txBody>
          <a:bodyPr lIns="0" bIns="4680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smtClean="0">
                <a:effectLst/>
              </a:rPr>
              <a:t>Gestão de Negócios ou empresarial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593620" y="2636912"/>
            <a:ext cx="5875885" cy="4176340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principal</a:t>
            </a:r>
            <a:endParaRPr lang="pt-BR" noProof="0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629267" y="6372036"/>
            <a:ext cx="2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i="0" kern="1200" baseline="0" dirty="0" smtClean="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rPr>
              <a:t>Nível de confidencialidade </a:t>
            </a:r>
            <a:r>
              <a:rPr lang="es-ES" sz="900" b="1" i="0" kern="1200" baseline="0" noProof="0" dirty="0" smtClean="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rPr>
              <a:t>: </a:t>
            </a:r>
          </a:p>
          <a:p>
            <a:pPr algn="ctr"/>
            <a:r>
              <a:rPr lang="es-ES" sz="900" b="1" i="0" baseline="0" noProof="0" dirty="0" smtClean="0">
                <a:solidFill>
                  <a:srgbClr val="FF5A00"/>
                </a:solidFill>
              </a:rPr>
              <a:t>USO INTERNO</a:t>
            </a:r>
            <a:endParaRPr lang="es-ES" sz="900" b="1" i="0" noProof="0" dirty="0">
              <a:solidFill>
                <a:srgbClr val="FF5A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9" y="1190329"/>
            <a:ext cx="3233530" cy="1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35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244837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3429000"/>
            <a:ext cx="10873968" cy="2448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87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27625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3"/>
            <a:ext cx="10873968" cy="2808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37170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36" y="3789046"/>
            <a:ext cx="10962909" cy="230378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122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52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90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 de c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52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98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90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221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90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73A61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Cuarto bloque de 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94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912"/>
            <a:ext cx="10874512" cy="115212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9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4941169"/>
            <a:ext cx="10873968" cy="1224136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4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4869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 userDrawn="1"/>
        </p:nvCxnSpPr>
        <p:spPr>
          <a:xfrm flipH="1">
            <a:off x="596060" y="623731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978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5"/>
            <a:ext cx="10874512" cy="252028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5085217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4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501317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4742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3"/>
            <a:ext cx="10874512" cy="396044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4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8227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912"/>
            <a:ext cx="10874512" cy="93610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4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3356992"/>
            <a:ext cx="5174028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5" y="3356992"/>
            <a:ext cx="5174573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6250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5" y="836612"/>
            <a:ext cx="5174030" cy="54026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8" y="836612"/>
            <a:ext cx="5174030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005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ua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9866" y="5949317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95517" y="5949317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2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9357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628800"/>
            <a:ext cx="517403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flipH="1">
            <a:off x="6286154" y="1628800"/>
            <a:ext cx="517402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5" y="1700808"/>
            <a:ext cx="5174573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001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37" y="836616"/>
            <a:ext cx="10873967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5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484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5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457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16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5"/>
            <a:ext cx="5174029" cy="2952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2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1242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2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9500"/>
            <a:ext cx="5174029" cy="2951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3752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5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907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err="1" smtClean="0"/>
              <a:t>Tetxo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5" y="2349505"/>
            <a:ext cx="5174030" cy="2952271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2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08469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2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8883"/>
            <a:ext cx="5174029" cy="2951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1630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ois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9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quatr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38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1048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0" name="2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595516" y="4293133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1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95516" y="5949317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2" name="2 Marcador de posición de imagen"/>
          <p:cNvSpPr>
            <a:spLocks noGrp="1"/>
          </p:cNvSpPr>
          <p:nvPr>
            <p:ph type="pic" sz="quarter" idx="21" hasCustomPrompt="1"/>
          </p:nvPr>
        </p:nvSpPr>
        <p:spPr>
          <a:xfrm>
            <a:off x="6295455" y="2132893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295455" y="386030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4" name="2 Marcador de posición de imagen"/>
          <p:cNvSpPr>
            <a:spLocks noGrp="1"/>
          </p:cNvSpPr>
          <p:nvPr>
            <p:ph type="pic" sz="quarter" idx="23" hasCustomPrompt="1"/>
          </p:nvPr>
        </p:nvSpPr>
        <p:spPr>
          <a:xfrm>
            <a:off x="6295455" y="4292388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5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6295455" y="5948572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25682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tabelas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Tabela do Excel</a:t>
            </a:r>
          </a:p>
          <a:p>
            <a:endParaRPr lang="pt-BR" noProof="0" dirty="0"/>
          </a:p>
        </p:txBody>
      </p:sp>
      <p:sp>
        <p:nvSpPr>
          <p:cNvPr id="15" name="2 Marcador de tabla"/>
          <p:cNvSpPr>
            <a:spLocks noGrp="1"/>
          </p:cNvSpPr>
          <p:nvPr>
            <p:ph type="tbl" sz="quarter" idx="17" hasCustomPrompt="1"/>
          </p:nvPr>
        </p:nvSpPr>
        <p:spPr>
          <a:xfrm>
            <a:off x="6274170" y="2348880"/>
            <a:ext cx="5174029" cy="3816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6540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 ea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8880"/>
            <a:ext cx="5174029" cy="3816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1023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4"/>
            <a:ext cx="10874511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630179" y="19168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37" y="2060848"/>
            <a:ext cx="10873967" cy="41050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41839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3"/>
            <a:ext cx="10874511" cy="86419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37" y="1916832"/>
            <a:ext cx="10873967" cy="33843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595518" y="53732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445225"/>
            <a:ext cx="10873968" cy="8635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857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o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1"/>
            <a:ext cx="1206500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5996507" y="-2818185"/>
            <a:ext cx="72017" cy="108739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593540" y="1988840"/>
            <a:ext cx="5876501" cy="576064"/>
          </a:xfrm>
          <a:prstGeom prst="rect">
            <a:avLst/>
          </a:prstGeom>
        </p:spPr>
        <p:txBody>
          <a:bodyPr lIns="0" bIns="4680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smtClean="0">
                <a:effectLst/>
              </a:rPr>
              <a:t>Gestão de Negócios ou empresarial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593613" y="2636912"/>
            <a:ext cx="5875885" cy="4176340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principal</a:t>
            </a:r>
            <a:endParaRPr lang="pt-BR" noProof="0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629267" y="6372036"/>
            <a:ext cx="2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 smtClean="0"/>
              <a:t>Nível de confidencialidade </a:t>
            </a:r>
            <a:r>
              <a:rPr lang="es-ES" sz="900" b="1" dirty="0" smtClean="0"/>
              <a:t>: </a:t>
            </a:r>
          </a:p>
          <a:p>
            <a:pPr algn="ctr"/>
            <a:r>
              <a:rPr lang="es-ES" sz="900" b="1" dirty="0" smtClean="0">
                <a:solidFill>
                  <a:srgbClr val="FF5A00"/>
                </a:solidFill>
              </a:rPr>
              <a:t>USO INTERNO</a:t>
            </a:r>
            <a:endParaRPr lang="es-ES" sz="900" b="1" dirty="0">
              <a:solidFill>
                <a:srgbClr val="FF5A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9" y="1190329"/>
            <a:ext cx="3233530" cy="1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9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68" y="116633"/>
            <a:ext cx="5174573" cy="576063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6295453" y="764708"/>
            <a:ext cx="5174030" cy="5617041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do capítulo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61531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 e uma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10873968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 </a:t>
            </a:r>
            <a:endParaRPr lang="pt-BR" noProof="0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55098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930248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título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2"/>
            <a:ext cx="5174028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2"/>
            <a:ext cx="5174573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36248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5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651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 oit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38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2316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6" name="2 Marcador de posición de imagen"/>
          <p:cNvSpPr>
            <a:spLocks noGrp="1"/>
          </p:cNvSpPr>
          <p:nvPr>
            <p:ph type="pic" sz="quarter" idx="25" hasCustomPrompt="1"/>
          </p:nvPr>
        </p:nvSpPr>
        <p:spPr>
          <a:xfrm>
            <a:off x="3314431" y="2132893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3314432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27" hasCustomPrompt="1"/>
          </p:nvPr>
        </p:nvSpPr>
        <p:spPr>
          <a:xfrm>
            <a:off x="595517" y="4221125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7" name="8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595519" y="5949837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8" name="2 Marcador de posición de imagen"/>
          <p:cNvSpPr>
            <a:spLocks noGrp="1"/>
          </p:cNvSpPr>
          <p:nvPr>
            <p:ph type="pic" sz="quarter" idx="29" hasCustomPrompt="1"/>
          </p:nvPr>
        </p:nvSpPr>
        <p:spPr>
          <a:xfrm>
            <a:off x="3314432" y="4220380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9" name="8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3314433" y="5949092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0" name="2 Marcador de posición de imagen"/>
          <p:cNvSpPr>
            <a:spLocks noGrp="1"/>
          </p:cNvSpPr>
          <p:nvPr>
            <p:ph type="pic" sz="quarter" idx="31" hasCustomPrompt="1"/>
          </p:nvPr>
        </p:nvSpPr>
        <p:spPr>
          <a:xfrm>
            <a:off x="6295455" y="2132893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1" name="8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6295456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2" name="2 Marcador de posición de imagen"/>
          <p:cNvSpPr>
            <a:spLocks noGrp="1"/>
          </p:cNvSpPr>
          <p:nvPr>
            <p:ph type="pic" sz="quarter" idx="33" hasCustomPrompt="1"/>
          </p:nvPr>
        </p:nvSpPr>
        <p:spPr>
          <a:xfrm>
            <a:off x="9014370" y="2132148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3" name="8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9014371" y="3860831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4" name="2 Marcador de posición de imagen"/>
          <p:cNvSpPr>
            <a:spLocks noGrp="1"/>
          </p:cNvSpPr>
          <p:nvPr>
            <p:ph type="pic" sz="quarter" idx="35" hasCustomPrompt="1"/>
          </p:nvPr>
        </p:nvSpPr>
        <p:spPr>
          <a:xfrm>
            <a:off x="6295456" y="4220380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5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6295458" y="5949092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6" name="2 Marcador de posición de imagen"/>
          <p:cNvSpPr>
            <a:spLocks noGrp="1"/>
          </p:cNvSpPr>
          <p:nvPr>
            <p:ph type="pic" sz="quarter" idx="37" hasCustomPrompt="1"/>
          </p:nvPr>
        </p:nvSpPr>
        <p:spPr>
          <a:xfrm>
            <a:off x="9014371" y="4219635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7" name="8 Marcador de texto"/>
          <p:cNvSpPr>
            <a:spLocks noGrp="1"/>
          </p:cNvSpPr>
          <p:nvPr>
            <p:ph type="body" sz="quarter" idx="38" hasCustomPrompt="1"/>
          </p:nvPr>
        </p:nvSpPr>
        <p:spPr>
          <a:xfrm>
            <a:off x="9014372" y="5948347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24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35725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 a coluna da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5174029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8598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75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50245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999" y="5949975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4974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5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03815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244837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3429000"/>
            <a:ext cx="10873968" cy="2448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75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3867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ua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9866" y="5949305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95517" y="5949305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2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16622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quatr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26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1048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0" name="2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595516" y="4293121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1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95516" y="5949305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2" name="2 Marcador de posición de imagen"/>
          <p:cNvSpPr>
            <a:spLocks noGrp="1"/>
          </p:cNvSpPr>
          <p:nvPr>
            <p:ph type="pic" sz="quarter" idx="21" hasCustomPrompt="1"/>
          </p:nvPr>
        </p:nvSpPr>
        <p:spPr>
          <a:xfrm>
            <a:off x="6295455" y="2132881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295455" y="386030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4" name="2 Marcador de posición de imagen"/>
          <p:cNvSpPr>
            <a:spLocks noGrp="1"/>
          </p:cNvSpPr>
          <p:nvPr>
            <p:ph type="pic" sz="quarter" idx="23" hasCustomPrompt="1"/>
          </p:nvPr>
        </p:nvSpPr>
        <p:spPr>
          <a:xfrm>
            <a:off x="6295455" y="4292376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5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6295455" y="5948560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65521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 oit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26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2316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6" name="2 Marcador de posición de imagen"/>
          <p:cNvSpPr>
            <a:spLocks noGrp="1"/>
          </p:cNvSpPr>
          <p:nvPr>
            <p:ph type="pic" sz="quarter" idx="25" hasCustomPrompt="1"/>
          </p:nvPr>
        </p:nvSpPr>
        <p:spPr>
          <a:xfrm>
            <a:off x="3314431" y="2132881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3314432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27" hasCustomPrompt="1"/>
          </p:nvPr>
        </p:nvSpPr>
        <p:spPr>
          <a:xfrm>
            <a:off x="595517" y="4221113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7" name="8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595519" y="5949825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8" name="2 Marcador de posición de imagen"/>
          <p:cNvSpPr>
            <a:spLocks noGrp="1"/>
          </p:cNvSpPr>
          <p:nvPr>
            <p:ph type="pic" sz="quarter" idx="29" hasCustomPrompt="1"/>
          </p:nvPr>
        </p:nvSpPr>
        <p:spPr>
          <a:xfrm>
            <a:off x="3314432" y="4220368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9" name="8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3314433" y="5949080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0" name="2 Marcador de posición de imagen"/>
          <p:cNvSpPr>
            <a:spLocks noGrp="1"/>
          </p:cNvSpPr>
          <p:nvPr>
            <p:ph type="pic" sz="quarter" idx="31" hasCustomPrompt="1"/>
          </p:nvPr>
        </p:nvSpPr>
        <p:spPr>
          <a:xfrm>
            <a:off x="6295455" y="2132881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1" name="8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6295456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2" name="2 Marcador de posición de imagen"/>
          <p:cNvSpPr>
            <a:spLocks noGrp="1"/>
          </p:cNvSpPr>
          <p:nvPr>
            <p:ph type="pic" sz="quarter" idx="33" hasCustomPrompt="1"/>
          </p:nvPr>
        </p:nvSpPr>
        <p:spPr>
          <a:xfrm>
            <a:off x="9014370" y="2132136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3" name="8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9014371" y="3860831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4" name="2 Marcador de posición de imagen"/>
          <p:cNvSpPr>
            <a:spLocks noGrp="1"/>
          </p:cNvSpPr>
          <p:nvPr>
            <p:ph type="pic" sz="quarter" idx="35" hasCustomPrompt="1"/>
          </p:nvPr>
        </p:nvSpPr>
        <p:spPr>
          <a:xfrm>
            <a:off x="6295456" y="4220368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5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6295458" y="5949080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6" name="2 Marcador de posición de imagen"/>
          <p:cNvSpPr>
            <a:spLocks noGrp="1"/>
          </p:cNvSpPr>
          <p:nvPr>
            <p:ph type="pic" sz="quarter" idx="37" hasCustomPrompt="1"/>
          </p:nvPr>
        </p:nvSpPr>
        <p:spPr>
          <a:xfrm>
            <a:off x="9014371" y="4219623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7" name="8 Marcador de texto"/>
          <p:cNvSpPr>
            <a:spLocks noGrp="1"/>
          </p:cNvSpPr>
          <p:nvPr>
            <p:ph type="body" sz="quarter" idx="38" hasCustomPrompt="1"/>
          </p:nvPr>
        </p:nvSpPr>
        <p:spPr>
          <a:xfrm>
            <a:off x="9014372" y="5948335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24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03022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5761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1484784"/>
            <a:ext cx="10873968" cy="4392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75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52831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764707"/>
            <a:ext cx="10873968" cy="56170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71225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gr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2696"/>
            <a:ext cx="12065000" cy="568905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cxnSp>
        <p:nvCxnSpPr>
          <p:cNvPr id="7" name="6 Conector recto"/>
          <p:cNvCxnSpPr/>
          <p:nvPr userDrawn="1"/>
        </p:nvCxnSpPr>
        <p:spPr>
          <a:xfrm flipV="1">
            <a:off x="0" y="6381328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 flipV="1">
            <a:off x="-26370" y="692696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50828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5761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1484784"/>
            <a:ext cx="10873968" cy="4392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87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95957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31" y="1916838"/>
            <a:ext cx="10962909" cy="4175993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79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3"/>
            <a:ext cx="10873968" cy="2808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37170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31" y="3789046"/>
            <a:ext cx="10962909" cy="230378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59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44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779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 de c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44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2056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82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26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82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73A61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Cuarto bloque de 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46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904"/>
            <a:ext cx="10874512" cy="115212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9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4941169"/>
            <a:ext cx="10873968" cy="1224136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6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4869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 userDrawn="1"/>
        </p:nvCxnSpPr>
        <p:spPr>
          <a:xfrm flipH="1">
            <a:off x="596060" y="623731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46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5"/>
            <a:ext cx="10874512" cy="252028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5085209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6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501317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883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3"/>
            <a:ext cx="10874512" cy="396044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6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320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904"/>
            <a:ext cx="10874512" cy="93610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6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3356992"/>
            <a:ext cx="5174028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0" y="3356992"/>
            <a:ext cx="5174573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6382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764707"/>
            <a:ext cx="10873968" cy="56170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91245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5" y="836612"/>
            <a:ext cx="5174030" cy="54026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8" y="836612"/>
            <a:ext cx="5174030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45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628800"/>
            <a:ext cx="517403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flipH="1">
            <a:off x="6286154" y="1628800"/>
            <a:ext cx="517402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0" y="1700808"/>
            <a:ext cx="5174573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30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32" y="836616"/>
            <a:ext cx="10873967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0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2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0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403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5"/>
            <a:ext cx="5174029" cy="2952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64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537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64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9500"/>
            <a:ext cx="5174029" cy="2951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09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5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91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err="1" smtClean="0"/>
              <a:t>Tetxo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5" y="2349505"/>
            <a:ext cx="5174030" cy="2952271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64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49515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64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8883"/>
            <a:ext cx="5174029" cy="2951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4723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gr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2696"/>
            <a:ext cx="12065000" cy="568905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cxnSp>
        <p:nvCxnSpPr>
          <p:cNvPr id="7" name="6 Conector recto"/>
          <p:cNvCxnSpPr/>
          <p:nvPr userDrawn="1"/>
        </p:nvCxnSpPr>
        <p:spPr>
          <a:xfrm flipV="1">
            <a:off x="0" y="6381328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 flipV="1">
            <a:off x="-26370" y="692696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8038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ois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308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tabelas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Tabela do Excel</a:t>
            </a:r>
          </a:p>
          <a:p>
            <a:endParaRPr lang="pt-BR" noProof="0" dirty="0"/>
          </a:p>
        </p:txBody>
      </p:sp>
      <p:sp>
        <p:nvSpPr>
          <p:cNvPr id="15" name="2 Marcador de tabla"/>
          <p:cNvSpPr>
            <a:spLocks noGrp="1"/>
          </p:cNvSpPr>
          <p:nvPr>
            <p:ph type="tbl" sz="quarter" idx="17" hasCustomPrompt="1"/>
          </p:nvPr>
        </p:nvSpPr>
        <p:spPr>
          <a:xfrm>
            <a:off x="6274170" y="2348880"/>
            <a:ext cx="5174029" cy="3816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862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 ea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0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8880"/>
            <a:ext cx="5174029" cy="3816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4796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4"/>
            <a:ext cx="10874511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630179" y="19168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32" y="2060848"/>
            <a:ext cx="10873967" cy="41050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4687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3"/>
            <a:ext cx="10874511" cy="86419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32" y="1916832"/>
            <a:ext cx="10873967" cy="33843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3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595518" y="53732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445225"/>
            <a:ext cx="10873968" cy="8635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75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10577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38" y="1916838"/>
            <a:ext cx="10962909" cy="4175993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87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3"/>
            <a:ext cx="10873968" cy="2808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37170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38" y="3789046"/>
            <a:ext cx="10962909" cy="230378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859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56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664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75" y="116633"/>
            <a:ext cx="5174573" cy="576063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6295453" y="764708"/>
            <a:ext cx="5174030" cy="5617041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do capítulo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14430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 de c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56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896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94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62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94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73A61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Cuarto bloque de 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3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916"/>
            <a:ext cx="10874512" cy="115212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9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4941169"/>
            <a:ext cx="10873968" cy="1224136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6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4869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 userDrawn="1"/>
        </p:nvCxnSpPr>
        <p:spPr>
          <a:xfrm flipH="1">
            <a:off x="596060" y="623731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1527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5"/>
            <a:ext cx="10874512" cy="252028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5085221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6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501317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17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13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3"/>
            <a:ext cx="10874512" cy="396044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6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857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916"/>
            <a:ext cx="10874512" cy="93610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76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3356992"/>
            <a:ext cx="5174028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8" y="3356992"/>
            <a:ext cx="5174573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078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5" y="836612"/>
            <a:ext cx="5174030" cy="54026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8" y="836612"/>
            <a:ext cx="5174030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57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628800"/>
            <a:ext cx="517403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flipH="1">
            <a:off x="6286154" y="1628800"/>
            <a:ext cx="517402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8" y="1700808"/>
            <a:ext cx="5174573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412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40" y="836616"/>
            <a:ext cx="10873967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8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269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 e uma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10873968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 </a:t>
            </a:r>
            <a:endParaRPr lang="pt-BR" noProof="0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1070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78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743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73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5"/>
            <a:ext cx="5174029" cy="2952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6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18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6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9500"/>
            <a:ext cx="5174029" cy="2951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26986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5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85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err="1" smtClean="0"/>
              <a:t>Tetxo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5" y="2349505"/>
            <a:ext cx="5174030" cy="2952271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6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34608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76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8883"/>
            <a:ext cx="5174029" cy="2951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12116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ois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8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tabelas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Tabela do Excel</a:t>
            </a:r>
          </a:p>
          <a:p>
            <a:endParaRPr lang="pt-BR" noProof="0" dirty="0"/>
          </a:p>
        </p:txBody>
      </p:sp>
      <p:sp>
        <p:nvSpPr>
          <p:cNvPr id="15" name="2 Marcador de tabla"/>
          <p:cNvSpPr>
            <a:spLocks noGrp="1"/>
          </p:cNvSpPr>
          <p:nvPr>
            <p:ph type="tbl" sz="quarter" idx="17" hasCustomPrompt="1"/>
          </p:nvPr>
        </p:nvSpPr>
        <p:spPr>
          <a:xfrm>
            <a:off x="6274170" y="2348880"/>
            <a:ext cx="5174029" cy="3816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4023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 ea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8880"/>
            <a:ext cx="5174029" cy="3816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26708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1379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4"/>
            <a:ext cx="10874511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630179" y="19168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40" y="2060848"/>
            <a:ext cx="10873967" cy="41050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6537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3"/>
            <a:ext cx="10874511" cy="86419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40" y="1916832"/>
            <a:ext cx="10873967" cy="33843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595518" y="53732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445225"/>
            <a:ext cx="10873968" cy="8635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1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o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1"/>
            <a:ext cx="1206500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5996498" y="-2818185"/>
            <a:ext cx="72017" cy="108739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593530" y="1988840"/>
            <a:ext cx="5876501" cy="576064"/>
          </a:xfrm>
          <a:prstGeom prst="rect">
            <a:avLst/>
          </a:prstGeom>
        </p:spPr>
        <p:txBody>
          <a:bodyPr lIns="0" bIns="4680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P&amp;D | Serviço ao Cliente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593603" y="2636912"/>
            <a:ext cx="5875885" cy="4176340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Transformação Digital da Experiência do Cliente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7859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116633"/>
            <a:ext cx="5174573" cy="576063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Transformação da Experiência</a:t>
            </a:r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6295453" y="764708"/>
            <a:ext cx="5174030" cy="5617041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Objetivo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7" name="8 Rectángulo"/>
          <p:cNvSpPr/>
          <p:nvPr userDrawn="1"/>
        </p:nvSpPr>
        <p:spPr>
          <a:xfrm>
            <a:off x="595516" y="691751"/>
            <a:ext cx="5174029" cy="5256585"/>
          </a:xfrm>
          <a:prstGeom prst="rect">
            <a:avLst/>
          </a:prstGeom>
          <a:solidFill>
            <a:srgbClr val="5C881A"/>
          </a:solidFill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 userDrawn="1"/>
        </p:nvSpPr>
        <p:spPr>
          <a:xfrm>
            <a:off x="-3439316" y="-3051720"/>
            <a:ext cx="7167347" cy="10864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70000" dirty="0" smtClean="0">
                <a:solidFill>
                  <a:prstClr val="white"/>
                </a:solidFill>
              </a:rPr>
              <a:t>O</a:t>
            </a:r>
            <a:endParaRPr lang="pt-BR" sz="70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01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 e uma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10873968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 </a:t>
            </a:r>
            <a:endParaRPr lang="pt-BR" noProof="0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93115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86818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título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2"/>
            <a:ext cx="5174028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2"/>
            <a:ext cx="5174573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79729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5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9798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 a coluna da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5174029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0606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5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21622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título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2"/>
            <a:ext cx="5174028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2"/>
            <a:ext cx="5174573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91080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999" y="594995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4974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5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770221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244837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3429000"/>
            <a:ext cx="10873968" cy="2448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59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3091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ua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9866" y="594928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95517" y="594928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2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393397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quatr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10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1048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0" name="2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595516" y="4293105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1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95516" y="594928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2" name="2 Marcador de posición de imagen"/>
          <p:cNvSpPr>
            <a:spLocks noGrp="1"/>
          </p:cNvSpPr>
          <p:nvPr>
            <p:ph type="pic" sz="quarter" idx="21" hasCustomPrompt="1"/>
          </p:nvPr>
        </p:nvSpPr>
        <p:spPr>
          <a:xfrm>
            <a:off x="6295455" y="2132865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295455" y="386030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4" name="2 Marcador de posición de imagen"/>
          <p:cNvSpPr>
            <a:spLocks noGrp="1"/>
          </p:cNvSpPr>
          <p:nvPr>
            <p:ph type="pic" sz="quarter" idx="23" hasCustomPrompt="1"/>
          </p:nvPr>
        </p:nvSpPr>
        <p:spPr>
          <a:xfrm>
            <a:off x="6295455" y="4292360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5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6295455" y="5948544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97941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 oit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10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2316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6" name="2 Marcador de posición de imagen"/>
          <p:cNvSpPr>
            <a:spLocks noGrp="1"/>
          </p:cNvSpPr>
          <p:nvPr>
            <p:ph type="pic" sz="quarter" idx="25" hasCustomPrompt="1"/>
          </p:nvPr>
        </p:nvSpPr>
        <p:spPr>
          <a:xfrm>
            <a:off x="3314431" y="2132865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3314432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27" hasCustomPrompt="1"/>
          </p:nvPr>
        </p:nvSpPr>
        <p:spPr>
          <a:xfrm>
            <a:off x="595517" y="4221097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7" name="8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595519" y="594980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8" name="2 Marcador de posición de imagen"/>
          <p:cNvSpPr>
            <a:spLocks noGrp="1"/>
          </p:cNvSpPr>
          <p:nvPr>
            <p:ph type="pic" sz="quarter" idx="29" hasCustomPrompt="1"/>
          </p:nvPr>
        </p:nvSpPr>
        <p:spPr>
          <a:xfrm>
            <a:off x="3314432" y="4220352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9" name="8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3314433" y="5949064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0" name="2 Marcador de posición de imagen"/>
          <p:cNvSpPr>
            <a:spLocks noGrp="1"/>
          </p:cNvSpPr>
          <p:nvPr>
            <p:ph type="pic" sz="quarter" idx="31" hasCustomPrompt="1"/>
          </p:nvPr>
        </p:nvSpPr>
        <p:spPr>
          <a:xfrm>
            <a:off x="6295455" y="2132865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1" name="8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6295456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2" name="2 Marcador de posición de imagen"/>
          <p:cNvSpPr>
            <a:spLocks noGrp="1"/>
          </p:cNvSpPr>
          <p:nvPr>
            <p:ph type="pic" sz="quarter" idx="33" hasCustomPrompt="1"/>
          </p:nvPr>
        </p:nvSpPr>
        <p:spPr>
          <a:xfrm>
            <a:off x="9014370" y="2132120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3" name="8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9014371" y="3860831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4" name="2 Marcador de posición de imagen"/>
          <p:cNvSpPr>
            <a:spLocks noGrp="1"/>
          </p:cNvSpPr>
          <p:nvPr>
            <p:ph type="pic" sz="quarter" idx="35" hasCustomPrompt="1"/>
          </p:nvPr>
        </p:nvSpPr>
        <p:spPr>
          <a:xfrm>
            <a:off x="6295456" y="4220352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5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6295458" y="5949064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6" name="2 Marcador de posición de imagen"/>
          <p:cNvSpPr>
            <a:spLocks noGrp="1"/>
          </p:cNvSpPr>
          <p:nvPr>
            <p:ph type="pic" sz="quarter" idx="37" hasCustomPrompt="1"/>
          </p:nvPr>
        </p:nvSpPr>
        <p:spPr>
          <a:xfrm>
            <a:off x="9014371" y="4219607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7" name="8 Marcador de texto"/>
          <p:cNvSpPr>
            <a:spLocks noGrp="1"/>
          </p:cNvSpPr>
          <p:nvPr>
            <p:ph type="body" sz="quarter" idx="38" hasCustomPrompt="1"/>
          </p:nvPr>
        </p:nvSpPr>
        <p:spPr>
          <a:xfrm>
            <a:off x="9014372" y="594831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24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1856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5761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1484784"/>
            <a:ext cx="10873968" cy="4392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59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51834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764707"/>
            <a:ext cx="10873968" cy="56170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09505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gr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2696"/>
            <a:ext cx="12065000" cy="568905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cxnSp>
        <p:nvCxnSpPr>
          <p:cNvPr id="7" name="6 Conector recto"/>
          <p:cNvCxnSpPr/>
          <p:nvPr userDrawn="1"/>
        </p:nvCxnSpPr>
        <p:spPr>
          <a:xfrm flipV="1">
            <a:off x="0" y="6381328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 flipV="1">
            <a:off x="-26370" y="692696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45817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21" y="1916838"/>
            <a:ext cx="10962909" cy="4175993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4281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3"/>
            <a:ext cx="10873968" cy="2808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37170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21" y="3789046"/>
            <a:ext cx="10962909" cy="230378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07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5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8977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28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756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 de c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5"/>
            <a:ext cx="10873968" cy="15842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564450"/>
            <a:ext cx="10874512" cy="180065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49289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43711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4509128"/>
            <a:ext cx="10873968" cy="179960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9832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66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875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 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132866"/>
            <a:ext cx="10874512" cy="136815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1" kern="1200" baseline="0" dirty="0">
                <a:solidFill>
                  <a:srgbClr val="73A616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06084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 userDrawn="1"/>
        </p:nvCxnSpPr>
        <p:spPr>
          <a:xfrm flipH="1">
            <a:off x="595516" y="4941168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7"/>
            <a:ext cx="10873968" cy="1230039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0070C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013325"/>
            <a:ext cx="10873968" cy="12954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FF5A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Cuarto bloque de texto</a:t>
            </a:r>
            <a:endParaRPr lang="en-GB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578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o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8"/>
            <a:ext cx="10874512" cy="1152129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3639129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2" name="11 Conector recto"/>
          <p:cNvCxnSpPr/>
          <p:nvPr userDrawn="1"/>
        </p:nvCxnSpPr>
        <p:spPr>
          <a:xfrm flipH="1">
            <a:off x="595516" y="35730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4941169"/>
            <a:ext cx="10873968" cy="1224136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5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4869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 userDrawn="1"/>
        </p:nvCxnSpPr>
        <p:spPr>
          <a:xfrm flipH="1">
            <a:off x="596060" y="623731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98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ês blocos de text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5"/>
            <a:ext cx="10874512" cy="252028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6" y="5085193"/>
            <a:ext cx="10873968" cy="1158031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5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6" name="15 Conector recto"/>
          <p:cNvCxnSpPr/>
          <p:nvPr userDrawn="1"/>
        </p:nvCxnSpPr>
        <p:spPr>
          <a:xfrm flipH="1">
            <a:off x="595516" y="501317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17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97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3"/>
            <a:ext cx="10874512" cy="3960441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5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73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701" y="836617"/>
            <a:ext cx="5173844" cy="136825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18" y="2348888"/>
            <a:ext cx="10874512" cy="936105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cxnSp>
        <p:nvCxnSpPr>
          <p:cNvPr id="10" name="9 Conector recto"/>
          <p:cNvCxnSpPr/>
          <p:nvPr userDrawn="1"/>
        </p:nvCxnSpPr>
        <p:spPr>
          <a:xfrm flipH="1">
            <a:off x="595516" y="2276872"/>
            <a:ext cx="10873968" cy="0"/>
          </a:xfrm>
          <a:prstGeom prst="line">
            <a:avLst/>
          </a:prstGeom>
          <a:ln w="5715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2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459" y="908621"/>
            <a:ext cx="5173843" cy="12962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3356992"/>
            <a:ext cx="5174028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1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61" y="3356992"/>
            <a:ext cx="5174573" cy="28083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59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5" y="836612"/>
            <a:ext cx="5174030" cy="540269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8" y="836612"/>
            <a:ext cx="5174030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1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dois blocos de texto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628800"/>
            <a:ext cx="5174030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 userDrawn="1"/>
        </p:nvCxnSpPr>
        <p:spPr>
          <a:xfrm flipH="1">
            <a:off x="6286154" y="1628800"/>
            <a:ext cx="517402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61" y="1700808"/>
            <a:ext cx="5174573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1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099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 a coluna da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5174029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21725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3" y="836616"/>
            <a:ext cx="10873967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1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61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819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-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6"/>
            <a:ext cx="5174028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6"/>
            <a:ext cx="5174573" cy="72017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12" name="18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61" y="1700808"/>
            <a:ext cx="5174573" cy="4464496"/>
          </a:xfrm>
          <a:prstGeom prst="rect">
            <a:avLst/>
          </a:prstGeom>
          <a:ln w="28575">
            <a:solidFill>
              <a:srgbClr val="5C881A"/>
            </a:solidFill>
          </a:ln>
        </p:spPr>
        <p:txBody>
          <a:bodyPr lIns="108000" tIns="3600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1700808"/>
            <a:ext cx="5174028" cy="446449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216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48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5"/>
            <a:ext cx="5174029" cy="295227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48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183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2348880"/>
            <a:ext cx="5174029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48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9500"/>
            <a:ext cx="5174029" cy="29517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74689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5" y="2348880"/>
            <a:ext cx="5174029" cy="381642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68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err="1" smtClean="0"/>
              <a:t>Tetxo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595515" y="2349505"/>
            <a:ext cx="5174030" cy="2952271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48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1117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do Excel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58" y="2348880"/>
            <a:ext cx="5174030" cy="2952328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595518" y="552716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589248"/>
            <a:ext cx="10873968" cy="719485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5" name="4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8883"/>
            <a:ext cx="5174029" cy="295178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64004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ois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sp>
        <p:nvSpPr>
          <p:cNvPr id="4" name="3 Marcador de gráfico"/>
          <p:cNvSpPr>
            <a:spLocks noGrp="1"/>
          </p:cNvSpPr>
          <p:nvPr>
            <p:ph type="chart" sz="quarter" idx="13"/>
          </p:nvPr>
        </p:nvSpPr>
        <p:spPr>
          <a:xfrm>
            <a:off x="6295455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Título</a:t>
            </a:r>
            <a:endParaRPr lang="en-GB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472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tabelas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Tabela do Excel</a:t>
            </a:r>
          </a:p>
          <a:p>
            <a:endParaRPr lang="pt-BR" noProof="0" dirty="0"/>
          </a:p>
        </p:txBody>
      </p:sp>
      <p:sp>
        <p:nvSpPr>
          <p:cNvPr id="15" name="2 Marcador de tabla"/>
          <p:cNvSpPr>
            <a:spLocks noGrp="1"/>
          </p:cNvSpPr>
          <p:nvPr>
            <p:ph type="tbl" sz="quarter" idx="17" hasCustomPrompt="1"/>
          </p:nvPr>
        </p:nvSpPr>
        <p:spPr>
          <a:xfrm>
            <a:off x="6274170" y="2348880"/>
            <a:ext cx="5174029" cy="3816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66357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87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867613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gráfico ea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20" y="836617"/>
            <a:ext cx="5174028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10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61" y="836617"/>
            <a:ext cx="5174573" cy="115222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2120650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5 Marcador de gráfico"/>
          <p:cNvSpPr>
            <a:spLocks noGrp="1"/>
          </p:cNvSpPr>
          <p:nvPr>
            <p:ph type="chart" sz="quarter" idx="15"/>
          </p:nvPr>
        </p:nvSpPr>
        <p:spPr>
          <a:xfrm>
            <a:off x="595516" y="2349500"/>
            <a:ext cx="5174029" cy="3816350"/>
          </a:xfrm>
          <a:prstGeom prst="rect">
            <a:avLst/>
          </a:prstGeom>
        </p:spPr>
        <p:txBody>
          <a:bodyPr/>
          <a:lstStyle/>
          <a:p>
            <a:endParaRPr lang="pt-BR" noProof="0" dirty="0"/>
          </a:p>
        </p:txBody>
      </p:sp>
      <p:sp>
        <p:nvSpPr>
          <p:cNvPr id="12" name="11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6295455" y="2348880"/>
            <a:ext cx="5174029" cy="381697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4953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abela do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4"/>
            <a:ext cx="10874511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630179" y="1916832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23" y="2060848"/>
            <a:ext cx="10873967" cy="41050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31776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tabela 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95517" y="836613"/>
            <a:ext cx="10874511" cy="86419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11" name="10 Conector recto"/>
          <p:cNvCxnSpPr/>
          <p:nvPr userDrawn="1"/>
        </p:nvCxnSpPr>
        <p:spPr>
          <a:xfrm flipH="1">
            <a:off x="595516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abla"/>
          <p:cNvSpPr>
            <a:spLocks noGrp="1"/>
          </p:cNvSpPr>
          <p:nvPr>
            <p:ph type="tbl" sz="quarter" idx="16" hasCustomPrompt="1"/>
          </p:nvPr>
        </p:nvSpPr>
        <p:spPr>
          <a:xfrm>
            <a:off x="595523" y="1916832"/>
            <a:ext cx="10873967" cy="338437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pt-BR" noProof="0" dirty="0" smtClean="0"/>
              <a:t>Tabela do Excel</a:t>
            </a:r>
            <a:endParaRPr lang="pt-BR" noProof="0" dirty="0"/>
          </a:p>
        </p:txBody>
      </p:sp>
      <p:sp>
        <p:nvSpPr>
          <p:cNvPr id="14" name="13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5" name="6 Título"/>
          <p:cNvSpPr>
            <a:spLocks noGrp="1"/>
          </p:cNvSpPr>
          <p:nvPr>
            <p:ph type="title" hasCustomPrompt="1"/>
          </p:nvPr>
        </p:nvSpPr>
        <p:spPr>
          <a:xfrm>
            <a:off x="595520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cxnSp>
        <p:nvCxnSpPr>
          <p:cNvPr id="8" name="7 Conector recto"/>
          <p:cNvCxnSpPr/>
          <p:nvPr userDrawn="1"/>
        </p:nvCxnSpPr>
        <p:spPr>
          <a:xfrm>
            <a:off x="595518" y="5373216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5516" y="5445225"/>
            <a:ext cx="10873968" cy="863500"/>
          </a:xfrm>
          <a:prstGeom prst="rect">
            <a:avLst/>
          </a:prstGeom>
        </p:spPr>
        <p:txBody>
          <a:bodyPr lIns="0" rIns="0"/>
          <a:lstStyle>
            <a:lvl1pPr marL="342822" indent="-342822">
              <a:buNone/>
              <a:defRPr lang="en-GB" sz="2400" b="1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59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5083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obert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1"/>
            <a:ext cx="12065000" cy="6856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5996512" y="-2818185"/>
            <a:ext cx="72017" cy="1087397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593545" y="1988840"/>
            <a:ext cx="5876501" cy="576064"/>
          </a:xfrm>
          <a:prstGeom prst="rect">
            <a:avLst/>
          </a:prstGeom>
        </p:spPr>
        <p:txBody>
          <a:bodyPr lIns="0" bIns="4680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smtClean="0">
                <a:effectLst/>
              </a:rPr>
              <a:t>Gestão de Negócios ou empresarial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593618" y="2636912"/>
            <a:ext cx="5875885" cy="4176340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principal</a:t>
            </a:r>
            <a:endParaRPr lang="pt-BR" noProof="0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4629267" y="6372036"/>
            <a:ext cx="2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 smtClean="0"/>
              <a:t>Nível de confidencialidade </a:t>
            </a:r>
            <a:r>
              <a:rPr lang="es-ES" sz="900" b="1" dirty="0" smtClean="0"/>
              <a:t>: </a:t>
            </a:r>
          </a:p>
          <a:p>
            <a:pPr algn="ctr"/>
            <a:r>
              <a:rPr lang="es-ES" sz="900" b="1" dirty="0" smtClean="0">
                <a:solidFill>
                  <a:srgbClr val="FF5A00"/>
                </a:solidFill>
              </a:rPr>
              <a:t>USO INTERNO</a:t>
            </a:r>
            <a:endParaRPr lang="es-ES" sz="900" b="1" dirty="0">
              <a:solidFill>
                <a:srgbClr val="FF5A00"/>
              </a:solidFill>
            </a:endParaRPr>
          </a:p>
        </p:txBody>
      </p:sp>
      <p:pic>
        <p:nvPicPr>
          <p:cNvPr id="10" name="9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09" y="1190329"/>
            <a:ext cx="3233530" cy="1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43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lo de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6295473" y="116633"/>
            <a:ext cx="5174573" cy="576063"/>
          </a:xfrm>
          <a:prstGeom prst="rect">
            <a:avLst/>
          </a:prstGeom>
        </p:spPr>
        <p:txBody>
          <a:bodyPr lIns="0" anchor="ctr" anchorCtr="0"/>
          <a:lstStyle>
            <a:lvl1pPr marL="0" indent="0">
              <a:buNone/>
              <a:defRPr sz="18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6295453" y="764708"/>
            <a:ext cx="5174030" cy="5617041"/>
          </a:xfrm>
          <a:prstGeom prst="rect">
            <a:avLst/>
          </a:prstGeom>
        </p:spPr>
        <p:txBody>
          <a:bodyPr lIns="0" tIns="108000" rIns="91419" bIns="45709"/>
          <a:lstStyle>
            <a:lvl1pPr algn="l">
              <a:defRPr sz="4400" b="1" baseline="0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do capítulo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04725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 e uma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10873968" cy="5400699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 </a:t>
            </a:r>
            <a:endParaRPr lang="pt-BR" noProof="0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91102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473290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 título 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2"/>
            <a:ext cx="5174028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2"/>
            <a:ext cx="5174573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835252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 userDrawn="1"/>
        </p:nvSpPr>
        <p:spPr>
          <a:xfrm rot="5400000">
            <a:off x="8846735" y="-1858584"/>
            <a:ext cx="72010" cy="5174572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55" y="836618"/>
            <a:ext cx="5174029" cy="5472707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Direito texto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10031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 a coluna da esquer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2"/>
            <a:ext cx="5174029" cy="5400699"/>
          </a:xfrm>
          <a:prstGeom prst="rect">
            <a:avLst/>
          </a:prstGeom>
        </p:spPr>
        <p:txBody>
          <a:bodyPr lIns="0"/>
          <a:lstStyle>
            <a:lvl1pPr marL="0" marR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b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pt-BR" noProof="0" dirty="0" smtClean="0">
                <a:effectLst/>
              </a:rPr>
              <a:t>Texto a esquerda</a:t>
            </a:r>
            <a:endParaRPr lang="pt-BR" noProof="0" dirty="0" smtClean="0"/>
          </a:p>
          <a:p>
            <a:pPr lvl="0"/>
            <a:r>
              <a:rPr lang="pt-BR" noProof="0" dirty="0" smtClean="0"/>
              <a:t> </a:t>
            </a:r>
            <a:endParaRPr lang="pt-BR" noProof="0" dirty="0"/>
          </a:p>
        </p:txBody>
      </p:sp>
      <p:sp>
        <p:nvSpPr>
          <p:cNvPr id="8" name="6 Título"/>
          <p:cNvSpPr>
            <a:spLocks noGrp="1"/>
          </p:cNvSpPr>
          <p:nvPr>
            <p:ph type="title" hasCustomPrompt="1"/>
          </p:nvPr>
        </p:nvSpPr>
        <p:spPr>
          <a:xfrm>
            <a:off x="595515" y="116633"/>
            <a:ext cx="5174030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Titulo </a:t>
            </a:r>
            <a:endParaRPr lang="pt-BR" noProof="0" dirty="0"/>
          </a:p>
        </p:txBody>
      </p:sp>
      <p:sp>
        <p:nvSpPr>
          <p:cNvPr id="5" name="4 Rectángulo"/>
          <p:cNvSpPr/>
          <p:nvPr userDrawn="1"/>
        </p:nvSpPr>
        <p:spPr>
          <a:xfrm rot="5400000">
            <a:off x="3146398" y="-1858436"/>
            <a:ext cx="72262" cy="5174030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6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84312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7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999" y="5949987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4974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7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5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8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0999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83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31221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2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5999" y="5949983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4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94974" y="2133606"/>
            <a:ext cx="5174029" cy="37433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00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00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14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5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83641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2448371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3429000"/>
            <a:ext cx="10873968" cy="244827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83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001479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dua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4" name="3 Marcador de posición de imagen"/>
          <p:cNvSpPr>
            <a:spLocks noGrp="1"/>
          </p:cNvSpPr>
          <p:nvPr>
            <p:ph type="pic" sz="quarter" idx="15" hasCustomPrompt="1"/>
          </p:nvPr>
        </p:nvSpPr>
        <p:spPr>
          <a:xfrm>
            <a:off x="6295455" y="2133606"/>
            <a:ext cx="5174029" cy="37433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6299866" y="5949313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4" name="8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95517" y="5949313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1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2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1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62562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quatr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34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1048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0" name="2 Marcador de posición de imagen"/>
          <p:cNvSpPr>
            <a:spLocks noGrp="1"/>
          </p:cNvSpPr>
          <p:nvPr>
            <p:ph type="pic" sz="quarter" idx="19" hasCustomPrompt="1"/>
          </p:nvPr>
        </p:nvSpPr>
        <p:spPr>
          <a:xfrm>
            <a:off x="595516" y="4293129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1" name="8 Marcador de texto"/>
          <p:cNvSpPr>
            <a:spLocks noGrp="1"/>
          </p:cNvSpPr>
          <p:nvPr>
            <p:ph type="body" sz="quarter" idx="20" hasCustomPrompt="1"/>
          </p:nvPr>
        </p:nvSpPr>
        <p:spPr>
          <a:xfrm>
            <a:off x="595516" y="5949313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2" name="2 Marcador de posición de imagen"/>
          <p:cNvSpPr>
            <a:spLocks noGrp="1"/>
          </p:cNvSpPr>
          <p:nvPr>
            <p:ph type="pic" sz="quarter" idx="21" hasCustomPrompt="1"/>
          </p:nvPr>
        </p:nvSpPr>
        <p:spPr>
          <a:xfrm>
            <a:off x="6295455" y="2132889"/>
            <a:ext cx="5174029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3" name="8 Marcador de texto"/>
          <p:cNvSpPr>
            <a:spLocks noGrp="1"/>
          </p:cNvSpPr>
          <p:nvPr>
            <p:ph type="body" sz="quarter" idx="22" hasCustomPrompt="1"/>
          </p:nvPr>
        </p:nvSpPr>
        <p:spPr>
          <a:xfrm>
            <a:off x="6295455" y="3860309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4" name="2 Marcador de posición de imagen"/>
          <p:cNvSpPr>
            <a:spLocks noGrp="1"/>
          </p:cNvSpPr>
          <p:nvPr>
            <p:ph type="pic" sz="quarter" idx="23" hasCustomPrompt="1"/>
          </p:nvPr>
        </p:nvSpPr>
        <p:spPr>
          <a:xfrm>
            <a:off x="6295455" y="4292384"/>
            <a:ext cx="5174029" cy="15827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5" name="8 Marcador de texto"/>
          <p:cNvSpPr>
            <a:spLocks noGrp="1"/>
          </p:cNvSpPr>
          <p:nvPr>
            <p:ph type="body" sz="quarter" idx="24" hasCustomPrompt="1"/>
          </p:nvPr>
        </p:nvSpPr>
        <p:spPr>
          <a:xfrm>
            <a:off x="6295455" y="5948568"/>
            <a:ext cx="5174029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15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16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6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88497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de oito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595516" y="2133634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18" name="8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95517" y="3862316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6" name="2 Marcador de posición de imagen"/>
          <p:cNvSpPr>
            <a:spLocks noGrp="1"/>
          </p:cNvSpPr>
          <p:nvPr>
            <p:ph type="pic" sz="quarter" idx="25" hasCustomPrompt="1"/>
          </p:nvPr>
        </p:nvSpPr>
        <p:spPr>
          <a:xfrm>
            <a:off x="3314431" y="2132889"/>
            <a:ext cx="2455114" cy="16554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27" name="8 Marcador de texto"/>
          <p:cNvSpPr>
            <a:spLocks noGrp="1"/>
          </p:cNvSpPr>
          <p:nvPr>
            <p:ph type="body" sz="quarter" idx="26" hasCustomPrompt="1"/>
          </p:nvPr>
        </p:nvSpPr>
        <p:spPr>
          <a:xfrm>
            <a:off x="3314432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6" name="2 Marcador de posición de imagen"/>
          <p:cNvSpPr>
            <a:spLocks noGrp="1"/>
          </p:cNvSpPr>
          <p:nvPr>
            <p:ph type="pic" sz="quarter" idx="27" hasCustomPrompt="1"/>
          </p:nvPr>
        </p:nvSpPr>
        <p:spPr>
          <a:xfrm>
            <a:off x="595517" y="4221121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7" name="8 Marcador de texto"/>
          <p:cNvSpPr>
            <a:spLocks noGrp="1"/>
          </p:cNvSpPr>
          <p:nvPr>
            <p:ph type="body" sz="quarter" idx="28" hasCustomPrompt="1"/>
          </p:nvPr>
        </p:nvSpPr>
        <p:spPr>
          <a:xfrm>
            <a:off x="595519" y="5949833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38" name="2 Marcador de posición de imagen"/>
          <p:cNvSpPr>
            <a:spLocks noGrp="1"/>
          </p:cNvSpPr>
          <p:nvPr>
            <p:ph type="pic" sz="quarter" idx="29" hasCustomPrompt="1"/>
          </p:nvPr>
        </p:nvSpPr>
        <p:spPr>
          <a:xfrm>
            <a:off x="3314432" y="4220376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39" name="8 Marcador de texto"/>
          <p:cNvSpPr>
            <a:spLocks noGrp="1"/>
          </p:cNvSpPr>
          <p:nvPr>
            <p:ph type="body" sz="quarter" idx="30" hasCustomPrompt="1"/>
          </p:nvPr>
        </p:nvSpPr>
        <p:spPr>
          <a:xfrm>
            <a:off x="3314433" y="5949088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0" name="2 Marcador de posición de imagen"/>
          <p:cNvSpPr>
            <a:spLocks noGrp="1"/>
          </p:cNvSpPr>
          <p:nvPr>
            <p:ph type="pic" sz="quarter" idx="31" hasCustomPrompt="1"/>
          </p:nvPr>
        </p:nvSpPr>
        <p:spPr>
          <a:xfrm>
            <a:off x="6295455" y="2132889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1" name="8 Marcador de texto"/>
          <p:cNvSpPr>
            <a:spLocks noGrp="1"/>
          </p:cNvSpPr>
          <p:nvPr>
            <p:ph type="body" sz="quarter" idx="32" hasCustomPrompt="1"/>
          </p:nvPr>
        </p:nvSpPr>
        <p:spPr>
          <a:xfrm>
            <a:off x="6295456" y="3861569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2" name="2 Marcador de posición de imagen"/>
          <p:cNvSpPr>
            <a:spLocks noGrp="1"/>
          </p:cNvSpPr>
          <p:nvPr>
            <p:ph type="pic" sz="quarter" idx="33" hasCustomPrompt="1"/>
          </p:nvPr>
        </p:nvSpPr>
        <p:spPr>
          <a:xfrm>
            <a:off x="9014370" y="2132144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3" name="8 Marcador de texto"/>
          <p:cNvSpPr>
            <a:spLocks noGrp="1"/>
          </p:cNvSpPr>
          <p:nvPr>
            <p:ph type="body" sz="quarter" idx="34" hasCustomPrompt="1"/>
          </p:nvPr>
        </p:nvSpPr>
        <p:spPr>
          <a:xfrm>
            <a:off x="9014371" y="3860831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4" name="2 Marcador de posición de imagen"/>
          <p:cNvSpPr>
            <a:spLocks noGrp="1"/>
          </p:cNvSpPr>
          <p:nvPr>
            <p:ph type="pic" sz="quarter" idx="35" hasCustomPrompt="1"/>
          </p:nvPr>
        </p:nvSpPr>
        <p:spPr>
          <a:xfrm>
            <a:off x="6295456" y="4220376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5" name="8 Marcador de texto"/>
          <p:cNvSpPr>
            <a:spLocks noGrp="1"/>
          </p:cNvSpPr>
          <p:nvPr>
            <p:ph type="body" sz="quarter" idx="36" hasCustomPrompt="1"/>
          </p:nvPr>
        </p:nvSpPr>
        <p:spPr>
          <a:xfrm>
            <a:off x="6295458" y="5949088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46" name="2 Marcador de posición de imagen"/>
          <p:cNvSpPr>
            <a:spLocks noGrp="1"/>
          </p:cNvSpPr>
          <p:nvPr>
            <p:ph type="pic" sz="quarter" idx="37" hasCustomPrompt="1"/>
          </p:nvPr>
        </p:nvSpPr>
        <p:spPr>
          <a:xfrm>
            <a:off x="9014371" y="4219631"/>
            <a:ext cx="2455114" cy="1655439"/>
          </a:xfrm>
          <a:prstGeom prst="rect">
            <a:avLst/>
          </a:prstGeom>
        </p:spPr>
        <p:txBody>
          <a:bodyPr/>
          <a:lstStyle>
            <a:lvl1pPr marL="342822" marR="0" indent="-342822" algn="l" defTabSz="457097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lvl1pPr>
          </a:lstStyle>
          <a:p>
            <a:r>
              <a:rPr lang="pt-BR" noProof="0" dirty="0" smtClean="0"/>
              <a:t>Imagem</a:t>
            </a:r>
          </a:p>
          <a:p>
            <a:endParaRPr lang="pt-BR" noProof="0" dirty="0"/>
          </a:p>
        </p:txBody>
      </p:sp>
      <p:sp>
        <p:nvSpPr>
          <p:cNvPr id="47" name="8 Marcador de texto"/>
          <p:cNvSpPr>
            <a:spLocks noGrp="1"/>
          </p:cNvSpPr>
          <p:nvPr>
            <p:ph type="body" sz="quarter" idx="38" hasCustomPrompt="1"/>
          </p:nvPr>
        </p:nvSpPr>
        <p:spPr>
          <a:xfrm>
            <a:off x="9014372" y="5948343"/>
            <a:ext cx="2455114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23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  <p:sp>
        <p:nvSpPr>
          <p:cNvPr id="24" name="1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20" y="836613"/>
            <a:ext cx="5174028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Texto a esquerda</a:t>
            </a:r>
            <a:endParaRPr lang="pt-BR" noProof="0" dirty="0"/>
          </a:p>
        </p:txBody>
      </p:sp>
      <p:sp>
        <p:nvSpPr>
          <p:cNvPr id="25" name="18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6295475" y="836613"/>
            <a:ext cx="5174573" cy="122423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>
                <a:effectLst/>
              </a:rPr>
              <a:t>Direito texto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5120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e imagem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7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7"/>
            <a:ext cx="10873968" cy="57616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0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noProof="0" dirty="0" smtClean="0"/>
              <a:t>Texto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1484784"/>
            <a:ext cx="10873968" cy="4392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8" name="8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95516" y="5949983"/>
            <a:ext cx="10873968" cy="358775"/>
          </a:xfrm>
          <a:prstGeom prst="rect">
            <a:avLst/>
          </a:prstGeom>
        </p:spPr>
        <p:txBody>
          <a:bodyPr lIns="0" rIns="0" anchor="ctr" anchorCtr="0"/>
          <a:lstStyle>
            <a:lvl1pPr marL="0" indent="0">
              <a:buFont typeface="Arial" panose="020B0604020202020204" pitchFamily="34" charset="0"/>
              <a:buNone/>
              <a:defRPr lang="es-ES" sz="1000" b="1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457097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914192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371286" indent="0">
              <a:buFont typeface="Arial" panose="020B0604020202020204" pitchFamily="34" charset="0"/>
              <a:buNone/>
              <a:defRPr lang="es-ES" sz="2400" b="0" kern="1200" baseline="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1828384" indent="0">
              <a:buFont typeface="Arial" panose="020B0604020202020204" pitchFamily="34" charset="0"/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/>
              <a:t>Texto foto</a:t>
            </a:r>
            <a:endParaRPr lang="pt-BR" noProof="0" dirty="0"/>
          </a:p>
        </p:txBody>
      </p:sp>
      <p:sp>
        <p:nvSpPr>
          <p:cNvPr id="9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10050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595516" y="764707"/>
            <a:ext cx="10873968" cy="56170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131575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ma gra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noProof="0" dirty="0" smtClean="0"/>
              <a:t>Título</a:t>
            </a:r>
            <a:endParaRPr lang="pt-BR" noProof="0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692696"/>
            <a:ext cx="12065000" cy="5689054"/>
          </a:xfrm>
          <a:prstGeom prst="rect">
            <a:avLst/>
          </a:prstGeom>
          <a:ln w="28575"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pt-BR" noProof="0" dirty="0" smtClean="0"/>
              <a:t>Imagem</a:t>
            </a:r>
            <a:endParaRPr lang="pt-BR" noProof="0" dirty="0"/>
          </a:p>
        </p:txBody>
      </p:sp>
      <p:cxnSp>
        <p:nvCxnSpPr>
          <p:cNvPr id="7" name="6 Conector recto"/>
          <p:cNvCxnSpPr/>
          <p:nvPr userDrawn="1"/>
        </p:nvCxnSpPr>
        <p:spPr>
          <a:xfrm flipV="1">
            <a:off x="0" y="6381328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 flipV="1">
            <a:off x="-26370" y="692696"/>
            <a:ext cx="12065000" cy="422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noProof="0" dirty="0" smtClean="0">
                <a:effectLst/>
              </a:rPr>
              <a:t>Escreva aqui o título da apresentação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7706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bloco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 userDrawn="1"/>
        </p:nvSpPr>
        <p:spPr>
          <a:xfrm rot="5400000">
            <a:off x="5996769" y="-4708554"/>
            <a:ext cx="72008" cy="10874511"/>
          </a:xfrm>
          <a:prstGeom prst="rect">
            <a:avLst/>
          </a:prstGeom>
          <a:solidFill>
            <a:srgbClr val="5C88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2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95516" y="836614"/>
            <a:ext cx="10873968" cy="93620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2400" b="1" baseline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6" name="6 Título"/>
          <p:cNvSpPr>
            <a:spLocks noGrp="1"/>
          </p:cNvSpPr>
          <p:nvPr>
            <p:ph type="title" hasCustomPrompt="1"/>
          </p:nvPr>
        </p:nvSpPr>
        <p:spPr>
          <a:xfrm>
            <a:off x="595535" y="116633"/>
            <a:ext cx="10873969" cy="576064"/>
          </a:xfrm>
          <a:prstGeom prst="rect">
            <a:avLst/>
          </a:prstGeom>
        </p:spPr>
        <p:txBody>
          <a:bodyPr lIns="0" tIns="45709" rIns="91419" bIns="45709" anchor="ctr" anchorCtr="0"/>
          <a:lstStyle>
            <a:lvl1pPr algn="l">
              <a:lnSpc>
                <a:spcPts val="2000"/>
              </a:lnSpc>
              <a:defRPr sz="1800" b="1">
                <a:solidFill>
                  <a:srgbClr val="5C88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ES" dirty="0" smtClean="0"/>
              <a:t>Título</a:t>
            </a:r>
            <a:endParaRPr lang="en-US" dirty="0"/>
          </a:p>
        </p:txBody>
      </p:sp>
      <p:cxnSp>
        <p:nvCxnSpPr>
          <p:cNvPr id="9" name="8 Conector recto"/>
          <p:cNvCxnSpPr/>
          <p:nvPr userDrawn="1"/>
        </p:nvCxnSpPr>
        <p:spPr>
          <a:xfrm flipH="1">
            <a:off x="595515" y="1844824"/>
            <a:ext cx="10873968" cy="0"/>
          </a:xfrm>
          <a:prstGeom prst="line">
            <a:avLst/>
          </a:prstGeom>
          <a:ln w="28575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2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95536" y="1916838"/>
            <a:ext cx="10962909" cy="4175993"/>
          </a:xfrm>
          <a:prstGeom prst="rect">
            <a:avLst/>
          </a:prstGeom>
        </p:spPr>
        <p:txBody>
          <a:bodyPr lIns="0" rIns="0"/>
          <a:lstStyle>
            <a:lvl1pPr marL="342900" indent="-342900">
              <a:buNone/>
              <a:defRPr lang="en-GB" sz="2400" b="0" kern="1200" baseline="0" dirty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</a:lstStyle>
          <a:p>
            <a:pPr marL="0" lv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s-ES" dirty="0" smtClean="0"/>
              <a:t>texto</a:t>
            </a:r>
            <a:endParaRPr lang="en-GB" dirty="0"/>
          </a:p>
        </p:txBody>
      </p:sp>
      <p:sp>
        <p:nvSpPr>
          <p:cNvPr id="10" name="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769545" y="6381783"/>
            <a:ext cx="5437376" cy="431799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900" b="1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PT" dirty="0" smtClean="0">
                <a:effectLst/>
              </a:rPr>
              <a:t>Escreva aqui o título da apresentação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9416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hyperlink" Target="https://www.elektro.com.br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26" Type="http://schemas.openxmlformats.org/officeDocument/2006/relationships/slideLayout" Target="../slideLayouts/slideLayout108.xml"/><Relationship Id="rId39" Type="http://schemas.openxmlformats.org/officeDocument/2006/relationships/slideLayout" Target="../slideLayouts/slideLayout121.xml"/><Relationship Id="rId21" Type="http://schemas.openxmlformats.org/officeDocument/2006/relationships/slideLayout" Target="../slideLayouts/slideLayout103.xml"/><Relationship Id="rId34" Type="http://schemas.openxmlformats.org/officeDocument/2006/relationships/slideLayout" Target="../slideLayouts/slideLayout116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slideLayout" Target="../slideLayouts/slideLayout106.xml"/><Relationship Id="rId32" Type="http://schemas.openxmlformats.org/officeDocument/2006/relationships/slideLayout" Target="../slideLayouts/slideLayout114.xml"/><Relationship Id="rId37" Type="http://schemas.openxmlformats.org/officeDocument/2006/relationships/slideLayout" Target="../slideLayouts/slideLayout119.xml"/><Relationship Id="rId40" Type="http://schemas.openxmlformats.org/officeDocument/2006/relationships/slideLayout" Target="../slideLayouts/slideLayout122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28" Type="http://schemas.openxmlformats.org/officeDocument/2006/relationships/slideLayout" Target="../slideLayouts/slideLayout110.xml"/><Relationship Id="rId36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13.xml"/><Relationship Id="rId44" Type="http://schemas.openxmlformats.org/officeDocument/2006/relationships/hyperlink" Target="https://www.elektro.com.br/" TargetMode="Externa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Relationship Id="rId27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12.xml"/><Relationship Id="rId35" Type="http://schemas.openxmlformats.org/officeDocument/2006/relationships/slideLayout" Target="../slideLayouts/slideLayout117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slideLayout" Target="../slideLayouts/slideLayout107.xml"/><Relationship Id="rId33" Type="http://schemas.openxmlformats.org/officeDocument/2006/relationships/slideLayout" Target="../slideLayouts/slideLayout115.xml"/><Relationship Id="rId38" Type="http://schemas.openxmlformats.org/officeDocument/2006/relationships/slideLayout" Target="../slideLayouts/slideLayout120.xml"/><Relationship Id="rId20" Type="http://schemas.openxmlformats.org/officeDocument/2006/relationships/slideLayout" Target="../slideLayouts/slideLayout102.xml"/><Relationship Id="rId41" Type="http://schemas.openxmlformats.org/officeDocument/2006/relationships/slideLayout" Target="../slideLayouts/slideLayout12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9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42" Type="http://schemas.openxmlformats.org/officeDocument/2006/relationships/theme" Target="../theme/theme4.xml"/><Relationship Id="rId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60.xml"/><Relationship Id="rId40" Type="http://schemas.openxmlformats.org/officeDocument/2006/relationships/slideLayout" Target="../slideLayouts/slideLayout163.xml"/><Relationship Id="rId45" Type="http://schemas.openxmlformats.org/officeDocument/2006/relationships/image" Target="../media/image2.png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4" Type="http://schemas.openxmlformats.org/officeDocument/2006/relationships/hyperlink" Target="https://www.elektro.com.br/" TargetMode="Externa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43" Type="http://schemas.openxmlformats.org/officeDocument/2006/relationships/image" Target="../media/image1.png"/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" y="6372074"/>
            <a:ext cx="1887142" cy="441339"/>
          </a:xfrm>
          <a:prstGeom prst="rect">
            <a:avLst/>
          </a:prstGeom>
        </p:spPr>
      </p:pic>
      <p:sp>
        <p:nvSpPr>
          <p:cNvPr id="6146" name="Marcador de pie de página 4"/>
          <p:cNvSpPr txBox="1">
            <a:spLocks/>
          </p:cNvSpPr>
          <p:nvPr/>
        </p:nvSpPr>
        <p:spPr bwMode="auto">
          <a:xfrm>
            <a:off x="10154496" y="6536414"/>
            <a:ext cx="1315531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097" eaLnBrk="1" hangingPunct="1">
              <a:defRPr/>
            </a:pPr>
            <a:fld id="{BCC43BAD-7094-4F33-911B-25DEEFED1FB5}" type="slidenum">
              <a:rPr lang="en-US" altLang="es-ES" sz="900" b="1" u="none" smtClean="0">
                <a:solidFill>
                  <a:srgbClr val="5C881A"/>
                </a:solidFill>
                <a:cs typeface="Arial" charset="0"/>
              </a:rPr>
              <a:pPr algn="r" defTabSz="457097" eaLnBrk="1" hangingPunct="1">
                <a:defRPr/>
              </a:pPr>
              <a:t>‹nº›</a:t>
            </a:fld>
            <a:endParaRPr lang="pt-BR" altLang="es-ES" sz="900" b="1" u="none" dirty="0" smtClean="0">
              <a:solidFill>
                <a:srgbClr val="5C881A"/>
              </a:solidFill>
              <a:cs typeface="Arial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595518" y="6381328"/>
            <a:ext cx="10874512" cy="0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1 Imagen">
            <a:hlinkClick r:id="rId44"/>
          </p:cNvPr>
          <p:cNvPicPr>
            <a:picLocks noChangeAspect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400" y="6434239"/>
            <a:ext cx="439768" cy="366544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68616" y="6536414"/>
            <a:ext cx="312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indent="0" algn="l" defTabSz="91419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900" b="1" u="none" kern="1200" dirty="0" smtClean="0">
                <a:solidFill>
                  <a:srgbClr val="5C881A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Neoenergia.com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41565" y="6453336"/>
            <a:ext cx="2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i="0" kern="1200" baseline="0" dirty="0" smtClean="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rPr>
              <a:t>Nível de confidencialidade </a:t>
            </a:r>
            <a:r>
              <a:rPr lang="es-ES" sz="900" b="1" i="0" kern="1200" baseline="0" noProof="0" dirty="0" smtClean="0">
                <a:solidFill>
                  <a:srgbClr val="447D1B"/>
                </a:solidFill>
                <a:latin typeface="Arial" pitchFamily="34" charset="0"/>
                <a:ea typeface="+mn-ea"/>
                <a:cs typeface="+mn-cs"/>
              </a:rPr>
              <a:t>: </a:t>
            </a:r>
          </a:p>
          <a:p>
            <a:pPr algn="ctr"/>
            <a:r>
              <a:rPr lang="es-ES" sz="900" b="1" i="0" baseline="0" noProof="0" dirty="0" smtClean="0">
                <a:solidFill>
                  <a:srgbClr val="FF5A00"/>
                </a:solidFill>
              </a:rPr>
              <a:t>USO INTERNO</a:t>
            </a:r>
            <a:endParaRPr lang="es-ES" sz="900" b="1" i="0" noProof="0" dirty="0">
              <a:solidFill>
                <a:srgbClr val="FF5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28" r:id="rId2"/>
    <p:sldLayoutId id="2147484420" r:id="rId3"/>
    <p:sldLayoutId id="2147484429" r:id="rId4"/>
    <p:sldLayoutId id="2147484426" r:id="rId5"/>
    <p:sldLayoutId id="2147484422" r:id="rId6"/>
    <p:sldLayoutId id="2147484425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  <p:sldLayoutId id="2147484437" r:id="rId14"/>
    <p:sldLayoutId id="2147484438" r:id="rId15"/>
    <p:sldLayoutId id="2147484439" r:id="rId16"/>
    <p:sldLayoutId id="2147484440" r:id="rId17"/>
    <p:sldLayoutId id="2147484441" r:id="rId18"/>
    <p:sldLayoutId id="2147484442" r:id="rId19"/>
    <p:sldLayoutId id="2147484443" r:id="rId20"/>
    <p:sldLayoutId id="2147484444" r:id="rId21"/>
    <p:sldLayoutId id="2147484445" r:id="rId22"/>
    <p:sldLayoutId id="2147484446" r:id="rId23"/>
    <p:sldLayoutId id="2147484447" r:id="rId24"/>
    <p:sldLayoutId id="2147484448" r:id="rId25"/>
    <p:sldLayoutId id="2147484449" r:id="rId26"/>
    <p:sldLayoutId id="2147484450" r:id="rId27"/>
    <p:sldLayoutId id="2147484451" r:id="rId28"/>
    <p:sldLayoutId id="2147484452" r:id="rId29"/>
    <p:sldLayoutId id="2147484453" r:id="rId30"/>
    <p:sldLayoutId id="2147484454" r:id="rId31"/>
    <p:sldLayoutId id="2147484455" r:id="rId32"/>
    <p:sldLayoutId id="2147484456" r:id="rId33"/>
    <p:sldLayoutId id="2147484457" r:id="rId34"/>
    <p:sldLayoutId id="2147484458" r:id="rId35"/>
    <p:sldLayoutId id="2147484459" r:id="rId36"/>
    <p:sldLayoutId id="2147484460" r:id="rId37"/>
    <p:sldLayoutId id="2147484461" r:id="rId38"/>
    <p:sldLayoutId id="2147484462" r:id="rId39"/>
    <p:sldLayoutId id="2147484463" r:id="rId40"/>
    <p:sldLayoutId id="2147484464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097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097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192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289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384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22" indent="-342822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81" indent="-285684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40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34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932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028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Marcador de pie de página 4"/>
          <p:cNvSpPr txBox="1">
            <a:spLocks/>
          </p:cNvSpPr>
          <p:nvPr/>
        </p:nvSpPr>
        <p:spPr bwMode="auto">
          <a:xfrm>
            <a:off x="10154496" y="6536386"/>
            <a:ext cx="1315531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097" eaLnBrk="1" hangingPunct="1">
              <a:defRPr/>
            </a:pPr>
            <a:fld id="{BCC43BAD-7094-4F33-911B-25DEEFED1FB5}" type="slidenum">
              <a:rPr lang="en-US" altLang="es-ES" sz="900" b="1" u="none" smtClean="0">
                <a:solidFill>
                  <a:srgbClr val="5C881A"/>
                </a:solidFill>
                <a:cs typeface="Arial" charset="0"/>
              </a:rPr>
              <a:pPr algn="r" defTabSz="457097" eaLnBrk="1" hangingPunct="1">
                <a:defRPr/>
              </a:pPr>
              <a:t>‹nº›</a:t>
            </a:fld>
            <a:endParaRPr lang="pt-BR" altLang="es-ES" sz="900" b="1" u="none" dirty="0" smtClean="0">
              <a:solidFill>
                <a:srgbClr val="5C881A"/>
              </a:solidFill>
              <a:cs typeface="Arial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595518" y="6381328"/>
            <a:ext cx="10874512" cy="0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817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  <p:sldLayoutId id="2147484478" r:id="rId13"/>
    <p:sldLayoutId id="2147484479" r:id="rId14"/>
    <p:sldLayoutId id="2147484480" r:id="rId15"/>
    <p:sldLayoutId id="2147484481" r:id="rId16"/>
    <p:sldLayoutId id="2147484482" r:id="rId17"/>
    <p:sldLayoutId id="2147484483" r:id="rId18"/>
    <p:sldLayoutId id="2147484484" r:id="rId19"/>
    <p:sldLayoutId id="2147484485" r:id="rId20"/>
    <p:sldLayoutId id="2147484486" r:id="rId21"/>
    <p:sldLayoutId id="2147484487" r:id="rId22"/>
    <p:sldLayoutId id="2147484488" r:id="rId23"/>
    <p:sldLayoutId id="2147484489" r:id="rId24"/>
    <p:sldLayoutId id="2147484490" r:id="rId25"/>
    <p:sldLayoutId id="2147484491" r:id="rId26"/>
    <p:sldLayoutId id="2147484492" r:id="rId27"/>
    <p:sldLayoutId id="2147484493" r:id="rId28"/>
    <p:sldLayoutId id="2147484494" r:id="rId29"/>
    <p:sldLayoutId id="2147484495" r:id="rId30"/>
    <p:sldLayoutId id="2147484496" r:id="rId31"/>
    <p:sldLayoutId id="2147484497" r:id="rId32"/>
    <p:sldLayoutId id="2147484498" r:id="rId33"/>
    <p:sldLayoutId id="2147484499" r:id="rId34"/>
    <p:sldLayoutId id="2147484500" r:id="rId35"/>
    <p:sldLayoutId id="2147484501" r:id="rId36"/>
    <p:sldLayoutId id="2147484502" r:id="rId37"/>
    <p:sldLayoutId id="2147484503" r:id="rId38"/>
    <p:sldLayoutId id="2147484504" r:id="rId39"/>
    <p:sldLayoutId id="2147484505" r:id="rId40"/>
    <p:sldLayoutId id="2147484506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097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097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192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289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384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22" indent="-342822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81" indent="-285684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40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34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932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028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" y="6372070"/>
            <a:ext cx="1887142" cy="441339"/>
          </a:xfrm>
          <a:prstGeom prst="rect">
            <a:avLst/>
          </a:prstGeom>
        </p:spPr>
      </p:pic>
      <p:sp>
        <p:nvSpPr>
          <p:cNvPr id="6146" name="Marcador de pie de página 4"/>
          <p:cNvSpPr txBox="1">
            <a:spLocks/>
          </p:cNvSpPr>
          <p:nvPr/>
        </p:nvSpPr>
        <p:spPr bwMode="auto">
          <a:xfrm>
            <a:off x="10154496" y="6536410"/>
            <a:ext cx="1315531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097" eaLnBrk="1" hangingPunct="1">
              <a:defRPr/>
            </a:pPr>
            <a:fld id="{BCC43BAD-7094-4F33-911B-25DEEFED1FB5}" type="slidenum">
              <a:rPr lang="en-US" altLang="es-ES" sz="900" b="1" u="none" smtClean="0">
                <a:solidFill>
                  <a:srgbClr val="5C881A"/>
                </a:solidFill>
                <a:cs typeface="Arial" charset="0"/>
              </a:rPr>
              <a:pPr algn="r" defTabSz="457097" eaLnBrk="1" hangingPunct="1">
                <a:defRPr/>
              </a:pPr>
              <a:t>‹nº›</a:t>
            </a:fld>
            <a:endParaRPr lang="pt-BR" altLang="es-ES" sz="900" b="1" u="none" dirty="0" smtClean="0">
              <a:solidFill>
                <a:srgbClr val="5C881A"/>
              </a:solidFill>
              <a:cs typeface="Arial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595518" y="6381328"/>
            <a:ext cx="10874512" cy="0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1 Imagen">
            <a:hlinkClick r:id="rId44"/>
          </p:cNvPr>
          <p:cNvPicPr>
            <a:picLocks noChangeAspect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400" y="6434239"/>
            <a:ext cx="439768" cy="366544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68616" y="6536410"/>
            <a:ext cx="312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192" eaLnBrk="1" hangingPunct="1">
              <a:defRPr/>
            </a:pPr>
            <a:r>
              <a:rPr lang="es-ES" sz="900" b="1" u="none" dirty="0" smtClean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Neoenergia.com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41565" y="6453336"/>
            <a:ext cx="2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 smtClean="0"/>
              <a:t>Nível de confidencialidade </a:t>
            </a:r>
            <a:r>
              <a:rPr lang="es-ES" sz="900" b="1" dirty="0" smtClean="0"/>
              <a:t>: </a:t>
            </a:r>
          </a:p>
          <a:p>
            <a:pPr algn="ctr"/>
            <a:r>
              <a:rPr lang="es-ES" sz="900" b="1" dirty="0" smtClean="0">
                <a:solidFill>
                  <a:srgbClr val="FF5A00"/>
                </a:solidFill>
              </a:rPr>
              <a:t>USO INTERNO</a:t>
            </a:r>
            <a:endParaRPr lang="es-ES" sz="900" b="1" dirty="0">
              <a:solidFill>
                <a:srgbClr val="FF5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9" r:id="rId2"/>
    <p:sldLayoutId id="2147484510" r:id="rId3"/>
    <p:sldLayoutId id="2147484511" r:id="rId4"/>
    <p:sldLayoutId id="2147484512" r:id="rId5"/>
    <p:sldLayoutId id="2147484513" r:id="rId6"/>
    <p:sldLayoutId id="2147484514" r:id="rId7"/>
    <p:sldLayoutId id="2147484515" r:id="rId8"/>
    <p:sldLayoutId id="2147484516" r:id="rId9"/>
    <p:sldLayoutId id="2147484517" r:id="rId10"/>
    <p:sldLayoutId id="2147484518" r:id="rId11"/>
    <p:sldLayoutId id="2147484519" r:id="rId12"/>
    <p:sldLayoutId id="2147484520" r:id="rId13"/>
    <p:sldLayoutId id="2147484521" r:id="rId14"/>
    <p:sldLayoutId id="2147484522" r:id="rId15"/>
    <p:sldLayoutId id="2147484523" r:id="rId16"/>
    <p:sldLayoutId id="2147484524" r:id="rId17"/>
    <p:sldLayoutId id="2147484525" r:id="rId18"/>
    <p:sldLayoutId id="2147484526" r:id="rId19"/>
    <p:sldLayoutId id="2147484527" r:id="rId20"/>
    <p:sldLayoutId id="2147484528" r:id="rId21"/>
    <p:sldLayoutId id="2147484529" r:id="rId22"/>
    <p:sldLayoutId id="2147484530" r:id="rId23"/>
    <p:sldLayoutId id="2147484531" r:id="rId24"/>
    <p:sldLayoutId id="2147484532" r:id="rId25"/>
    <p:sldLayoutId id="2147484533" r:id="rId26"/>
    <p:sldLayoutId id="2147484534" r:id="rId27"/>
    <p:sldLayoutId id="2147484535" r:id="rId28"/>
    <p:sldLayoutId id="2147484536" r:id="rId29"/>
    <p:sldLayoutId id="2147484537" r:id="rId30"/>
    <p:sldLayoutId id="2147484538" r:id="rId31"/>
    <p:sldLayoutId id="2147484539" r:id="rId32"/>
    <p:sldLayoutId id="2147484540" r:id="rId33"/>
    <p:sldLayoutId id="2147484541" r:id="rId34"/>
    <p:sldLayoutId id="2147484542" r:id="rId35"/>
    <p:sldLayoutId id="2147484543" r:id="rId36"/>
    <p:sldLayoutId id="2147484544" r:id="rId37"/>
    <p:sldLayoutId id="2147484545" r:id="rId38"/>
    <p:sldLayoutId id="2147484546" r:id="rId39"/>
    <p:sldLayoutId id="2147484547" r:id="rId40"/>
    <p:sldLayoutId id="2147484548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097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097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192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289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384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22" indent="-342822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81" indent="-285684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40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34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932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028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71" y="6372062"/>
            <a:ext cx="1887142" cy="441339"/>
          </a:xfrm>
          <a:prstGeom prst="rect">
            <a:avLst/>
          </a:prstGeom>
        </p:spPr>
      </p:pic>
      <p:sp>
        <p:nvSpPr>
          <p:cNvPr id="6146" name="Marcador de pie de página 4"/>
          <p:cNvSpPr txBox="1">
            <a:spLocks/>
          </p:cNvSpPr>
          <p:nvPr/>
        </p:nvSpPr>
        <p:spPr bwMode="auto">
          <a:xfrm>
            <a:off x="10154496" y="6536402"/>
            <a:ext cx="1315531" cy="19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defTabSz="457097" eaLnBrk="1" hangingPunct="1">
              <a:defRPr/>
            </a:pPr>
            <a:fld id="{BCC43BAD-7094-4F33-911B-25DEEFED1FB5}" type="slidenum">
              <a:rPr lang="en-US" altLang="es-ES" sz="900" b="1" u="none" smtClean="0">
                <a:solidFill>
                  <a:srgbClr val="5C881A"/>
                </a:solidFill>
                <a:cs typeface="Arial" charset="0"/>
              </a:rPr>
              <a:pPr algn="r" defTabSz="457097" eaLnBrk="1" hangingPunct="1">
                <a:defRPr/>
              </a:pPr>
              <a:t>‹nº›</a:t>
            </a:fld>
            <a:endParaRPr lang="pt-BR" altLang="es-ES" sz="900" b="1" u="none" dirty="0" smtClean="0">
              <a:solidFill>
                <a:srgbClr val="5C881A"/>
              </a:solidFill>
              <a:cs typeface="Arial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595518" y="6381328"/>
            <a:ext cx="10874512" cy="0"/>
          </a:xfrm>
          <a:prstGeom prst="line">
            <a:avLst/>
          </a:prstGeom>
          <a:ln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11 Imagen">
            <a:hlinkClick r:id="rId44"/>
          </p:cNvPr>
          <p:cNvPicPr>
            <a:picLocks noChangeAspect="1"/>
          </p:cNvPicPr>
          <p:nvPr/>
        </p:nvPicPr>
        <p:blipFill rotWithShape="1">
          <a:blip r:embed="rId4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2400" y="6434239"/>
            <a:ext cx="439768" cy="366544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168616" y="6536402"/>
            <a:ext cx="31269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 u="sng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defTabSz="914192" eaLnBrk="1" hangingPunct="1">
              <a:defRPr/>
            </a:pPr>
            <a:r>
              <a:rPr lang="es-ES" sz="900" b="1" u="none" dirty="0" smtClean="0">
                <a:solidFill>
                  <a:srgbClr val="5C88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Neoenergia.com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541565" y="6453336"/>
            <a:ext cx="2367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900" b="1" dirty="0" smtClean="0"/>
              <a:t>Nível de confidencialidade </a:t>
            </a:r>
            <a:r>
              <a:rPr lang="es-ES" sz="900" b="1" dirty="0" smtClean="0"/>
              <a:t>: </a:t>
            </a:r>
          </a:p>
          <a:p>
            <a:pPr algn="ctr"/>
            <a:r>
              <a:rPr lang="es-ES" sz="900" b="1" dirty="0" smtClean="0">
                <a:solidFill>
                  <a:srgbClr val="FF5A00"/>
                </a:solidFill>
              </a:rPr>
              <a:t>USO INTERNO</a:t>
            </a:r>
            <a:endParaRPr lang="es-ES" sz="900" b="1" dirty="0">
              <a:solidFill>
                <a:srgbClr val="FF5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2" r:id="rId1"/>
    <p:sldLayoutId id="2147484593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01" r:id="rId10"/>
    <p:sldLayoutId id="2147484602" r:id="rId11"/>
    <p:sldLayoutId id="2147484603" r:id="rId12"/>
    <p:sldLayoutId id="2147484604" r:id="rId13"/>
    <p:sldLayoutId id="2147484605" r:id="rId14"/>
    <p:sldLayoutId id="2147484606" r:id="rId15"/>
    <p:sldLayoutId id="2147484607" r:id="rId16"/>
    <p:sldLayoutId id="2147484608" r:id="rId17"/>
    <p:sldLayoutId id="2147484609" r:id="rId18"/>
    <p:sldLayoutId id="2147484610" r:id="rId19"/>
    <p:sldLayoutId id="2147484611" r:id="rId20"/>
    <p:sldLayoutId id="2147484612" r:id="rId21"/>
    <p:sldLayoutId id="2147484613" r:id="rId22"/>
    <p:sldLayoutId id="2147484614" r:id="rId23"/>
    <p:sldLayoutId id="2147484615" r:id="rId24"/>
    <p:sldLayoutId id="2147484616" r:id="rId25"/>
    <p:sldLayoutId id="2147484617" r:id="rId26"/>
    <p:sldLayoutId id="2147484618" r:id="rId27"/>
    <p:sldLayoutId id="2147484619" r:id="rId28"/>
    <p:sldLayoutId id="2147484620" r:id="rId29"/>
    <p:sldLayoutId id="2147484621" r:id="rId30"/>
    <p:sldLayoutId id="2147484622" r:id="rId31"/>
    <p:sldLayoutId id="2147484623" r:id="rId32"/>
    <p:sldLayoutId id="2147484624" r:id="rId33"/>
    <p:sldLayoutId id="2147484625" r:id="rId34"/>
    <p:sldLayoutId id="2147484626" r:id="rId35"/>
    <p:sldLayoutId id="2147484627" r:id="rId36"/>
    <p:sldLayoutId id="2147484628" r:id="rId37"/>
    <p:sldLayoutId id="2147484629" r:id="rId38"/>
    <p:sldLayoutId id="2147484630" r:id="rId39"/>
    <p:sldLayoutId id="2147484631" r:id="rId40"/>
    <p:sldLayoutId id="2147484632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097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097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097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192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289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384" algn="ctr" defTabSz="457097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22" indent="-342822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781" indent="-285684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740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9834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6932" indent="-228548" algn="l" defTabSz="45709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028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24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20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16" indent="-228548" algn="l" defTabSz="45709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7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89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84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0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76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72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68" algn="l" defTabSz="45709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31900" y="1844824"/>
            <a:ext cx="6192688" cy="720080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3"/>
                </a:solidFill>
              </a:rPr>
              <a:t>IA376A – Analítica Visual de Dados</a:t>
            </a:r>
            <a:endParaRPr lang="pt-BR" sz="2800" dirty="0">
              <a:solidFill>
                <a:schemeClr val="accent3"/>
              </a:solidFill>
            </a:endParaRPr>
          </a:p>
        </p:txBody>
      </p:sp>
      <p:sp>
        <p:nvSpPr>
          <p:cNvPr id="4" name="6 Título"/>
          <p:cNvSpPr txBox="1">
            <a:spLocks/>
          </p:cNvSpPr>
          <p:nvPr/>
        </p:nvSpPr>
        <p:spPr>
          <a:xfrm>
            <a:off x="5032772" y="2826296"/>
            <a:ext cx="6552728" cy="2978968"/>
          </a:xfrm>
          <a:prstGeom prst="rect">
            <a:avLst/>
          </a:prstGeom>
        </p:spPr>
        <p:txBody>
          <a:bodyPr lIns="0" tIns="108000" rIns="91419" bIns="45709"/>
          <a:lstStyle>
            <a:lvl1pPr algn="l" defTabSz="457097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097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192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289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384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r>
              <a:rPr lang="pt-BR" i="1" dirty="0" smtClean="0">
                <a:solidFill>
                  <a:srgbClr val="FF5A00"/>
                </a:solidFill>
              </a:rPr>
              <a:t>Visual </a:t>
            </a:r>
            <a:r>
              <a:rPr lang="pt-BR" i="1" dirty="0" err="1" smtClean="0">
                <a:solidFill>
                  <a:srgbClr val="FF5A00"/>
                </a:solidFill>
              </a:rPr>
              <a:t>Analytics</a:t>
            </a:r>
            <a:r>
              <a:rPr lang="pt-BR" dirty="0" smtClean="0">
                <a:solidFill>
                  <a:srgbClr val="FF5A00"/>
                </a:solidFill>
              </a:rPr>
              <a:t> </a:t>
            </a:r>
            <a:r>
              <a:rPr lang="pt-BR" dirty="0"/>
              <a:t>para</a:t>
            </a:r>
          </a:p>
          <a:p>
            <a:pPr algn="r"/>
            <a:r>
              <a:rPr lang="pt-BR" dirty="0" smtClean="0">
                <a:solidFill>
                  <a:srgbClr val="FF5A00"/>
                </a:solidFill>
              </a:rPr>
              <a:t>Perdas</a:t>
            </a:r>
            <a:r>
              <a:rPr lang="pt-BR" dirty="0" smtClean="0"/>
              <a:t> Não-Técnicas no Sistema de </a:t>
            </a:r>
            <a:r>
              <a:rPr lang="pt-BR" dirty="0" smtClean="0"/>
              <a:t>Distribuição Elétrica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>
              <a:solidFill>
                <a:schemeClr val="accent3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25200" r="24401"/>
          <a:stretch/>
        </p:blipFill>
        <p:spPr>
          <a:xfrm>
            <a:off x="655147" y="2826296"/>
            <a:ext cx="1441250" cy="15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8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593603" y="2636912"/>
            <a:ext cx="5875885" cy="864096"/>
          </a:xfrm>
        </p:spPr>
        <p:txBody>
          <a:bodyPr/>
          <a:lstStyle/>
          <a:p>
            <a:pPr algn="r"/>
            <a:r>
              <a:rPr lang="en-US" dirty="0" smtClean="0"/>
              <a:t>Obrigado!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ítulo 4"/>
          <p:cNvSpPr txBox="1">
            <a:spLocks/>
          </p:cNvSpPr>
          <p:nvPr/>
        </p:nvSpPr>
        <p:spPr>
          <a:xfrm>
            <a:off x="3152180" y="3653408"/>
            <a:ext cx="8485099" cy="1143744"/>
          </a:xfrm>
          <a:prstGeom prst="rect">
            <a:avLst/>
          </a:prstGeom>
        </p:spPr>
        <p:txBody>
          <a:bodyPr lIns="0" tIns="108000" rIns="91419" bIns="45709"/>
          <a:lstStyle>
            <a:lvl1pPr algn="l" defTabSz="457097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rgbClr val="5C881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097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097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192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289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384" algn="ctr" defTabSz="457097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r"/>
            <a:r>
              <a:rPr lang="en-US" sz="2000" dirty="0" smtClean="0">
                <a:solidFill>
                  <a:schemeClr val="accent3"/>
                </a:solidFill>
              </a:rPr>
              <a:t>Filipe </a:t>
            </a:r>
            <a:r>
              <a:rPr lang="en-US" sz="2000" dirty="0" err="1" smtClean="0">
                <a:solidFill>
                  <a:schemeClr val="accent3"/>
                </a:solidFill>
              </a:rPr>
              <a:t>Marçal</a:t>
            </a:r>
            <a:r>
              <a:rPr lang="en-US" sz="2000" dirty="0" smtClean="0">
                <a:solidFill>
                  <a:schemeClr val="accent3"/>
                </a:solidFill>
              </a:rPr>
              <a:t>	   262173</a:t>
            </a:r>
          </a:p>
          <a:p>
            <a:pPr algn="r"/>
            <a:r>
              <a:rPr lang="en-US" sz="2000" dirty="0" err="1" smtClean="0">
                <a:solidFill>
                  <a:schemeClr val="accent3"/>
                </a:solidFill>
              </a:rPr>
              <a:t>Luís</a:t>
            </a:r>
            <a:r>
              <a:rPr lang="en-US" sz="2000" dirty="0" smtClean="0">
                <a:solidFill>
                  <a:schemeClr val="accent3"/>
                </a:solidFill>
              </a:rPr>
              <a:t> Felipe </a:t>
            </a:r>
            <a:r>
              <a:rPr lang="en-US" sz="2000" dirty="0" err="1" smtClean="0">
                <a:solidFill>
                  <a:schemeClr val="accent3"/>
                </a:solidFill>
              </a:rPr>
              <a:t>Granello</a:t>
            </a:r>
            <a:r>
              <a:rPr lang="en-US" sz="2000" dirty="0" smtClean="0">
                <a:solidFill>
                  <a:schemeClr val="accent3"/>
                </a:solidFill>
              </a:rPr>
              <a:t> de Souza		117787</a:t>
            </a:r>
            <a:br>
              <a:rPr lang="en-US" sz="2000" dirty="0" smtClean="0">
                <a:solidFill>
                  <a:schemeClr val="accent3"/>
                </a:solidFill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214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sz="2000" dirty="0" smtClean="0"/>
              <a:t>Sumário</a:t>
            </a:r>
            <a:endParaRPr lang="pt-BR" sz="20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228932"/>
              </p:ext>
            </p:extLst>
          </p:nvPr>
        </p:nvGraphicFramePr>
        <p:xfrm>
          <a:off x="6280177" y="1579984"/>
          <a:ext cx="497211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4324042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b="0" kern="1200" dirty="0" smtClean="0">
                          <a:solidFill>
                            <a:srgbClr val="FF5A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</a:t>
                      </a:r>
                      <a:endParaRPr lang="pt-BR" sz="2800" b="0" kern="1200" dirty="0">
                        <a:solidFill>
                          <a:srgbClr val="FF5A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kern="120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Contexto</a:t>
                      </a:r>
                      <a:endParaRPr lang="pt-BR" sz="2400" b="0" kern="1200" dirty="0">
                        <a:solidFill>
                          <a:srgbClr val="5C881A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0" kern="1200" dirty="0" smtClean="0">
                          <a:solidFill>
                            <a:srgbClr val="FF5A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</a:t>
                      </a:r>
                      <a:endParaRPr lang="pt-BR" sz="2800" b="0" dirty="0">
                        <a:solidFill>
                          <a:srgbClr val="FF5A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Detecção de Ponto de Mudança</a:t>
                      </a:r>
                      <a:endParaRPr lang="pt-BR" sz="2400" b="0" dirty="0">
                        <a:solidFill>
                          <a:srgbClr val="5C881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b="0" kern="1200" dirty="0" smtClean="0">
                          <a:solidFill>
                            <a:srgbClr val="FF5A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</a:t>
                      </a:r>
                      <a:endParaRPr lang="pt-BR" sz="2800" b="0" dirty="0">
                        <a:solidFill>
                          <a:srgbClr val="FF5A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Classificando perfis:</a:t>
                      </a:r>
                      <a:r>
                        <a:rPr lang="pt-BR" sz="2400" b="0" baseline="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pt-BR" sz="2400" b="0" i="1" dirty="0" err="1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XGBoost</a:t>
                      </a:r>
                      <a:endParaRPr lang="pt-BR" sz="2400" b="0" i="1" dirty="0">
                        <a:solidFill>
                          <a:srgbClr val="5C881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kern="1200" dirty="0" smtClean="0">
                          <a:solidFill>
                            <a:srgbClr val="FF5A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</a:t>
                      </a:r>
                      <a:endParaRPr lang="pt-BR" sz="2800" b="0" dirty="0">
                        <a:solidFill>
                          <a:srgbClr val="FF5A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</a:t>
                      </a:r>
                      <a:r>
                        <a:rPr lang="pt-BR" sz="2400" b="0" baseline="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interface utilizando analítica visual</a:t>
                      </a:r>
                      <a:endParaRPr lang="pt-BR" sz="2400" b="0" dirty="0">
                        <a:solidFill>
                          <a:srgbClr val="5C881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0" kern="1200" dirty="0" smtClean="0">
                          <a:solidFill>
                            <a:srgbClr val="FF5A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</a:t>
                      </a:r>
                      <a:endParaRPr lang="pt-BR" sz="2800" b="0" dirty="0">
                        <a:solidFill>
                          <a:srgbClr val="FF5A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400" b="0" dirty="0" smtClean="0">
                          <a:solidFill>
                            <a:srgbClr val="5C881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Conclusão</a:t>
                      </a:r>
                      <a:endParaRPr lang="pt-BR" sz="2400" b="0" dirty="0">
                        <a:solidFill>
                          <a:srgbClr val="5C881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3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IA376A | </a:t>
            </a:r>
            <a:r>
              <a:rPr lang="pt-BR" i="1" dirty="0" smtClean="0"/>
              <a:t>Visual</a:t>
            </a:r>
            <a:r>
              <a:rPr lang="pt-BR" dirty="0" smtClean="0"/>
              <a:t> </a:t>
            </a:r>
            <a:r>
              <a:rPr lang="pt-BR" i="1" dirty="0" err="1" smtClean="0"/>
              <a:t>Analytics</a:t>
            </a:r>
            <a:r>
              <a:rPr lang="pt-BR" dirty="0" smtClean="0"/>
              <a:t> para Perdas Não-Técnicas | Contexto</a:t>
            </a:r>
            <a:endParaRPr lang="pt-BR" dirty="0"/>
          </a:p>
        </p:txBody>
      </p:sp>
      <p:sp>
        <p:nvSpPr>
          <p:cNvPr id="16" name="Retângulo 43"/>
          <p:cNvSpPr/>
          <p:nvPr/>
        </p:nvSpPr>
        <p:spPr>
          <a:xfrm>
            <a:off x="559892" y="796642"/>
            <a:ext cx="10840096" cy="400110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2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Como abordar o problema de </a:t>
            </a:r>
            <a:r>
              <a:rPr lang="pt-BR" sz="2000" b="1" dirty="0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perdas não-técnicas </a:t>
            </a:r>
            <a:r>
              <a:rPr lang="pt-BR" sz="2000" b="1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utilizando</a:t>
            </a:r>
            <a:r>
              <a:rPr lang="pt-BR" sz="2000" b="1" dirty="0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 analítica visual</a:t>
            </a:r>
            <a:r>
              <a:rPr lang="pt-BR" sz="2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?</a:t>
            </a:r>
            <a:endParaRPr lang="pt-BR" sz="2000" b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31900" y="1268760"/>
            <a:ext cx="10800000" cy="0"/>
          </a:xfrm>
          <a:prstGeom prst="line">
            <a:avLst/>
          </a:prstGeom>
          <a:ln w="3810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tângulo 43"/>
          <p:cNvSpPr/>
          <p:nvPr/>
        </p:nvSpPr>
        <p:spPr>
          <a:xfrm>
            <a:off x="4626759" y="1412776"/>
            <a:ext cx="7022365" cy="4637607"/>
          </a:xfrm>
          <a:prstGeom prst="rect">
            <a:avLst/>
          </a:prstGeom>
        </p:spPr>
        <p:txBody>
          <a:bodyPr lIns="0"/>
          <a:lstStyle/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As perdas de energia  referem-se à energia consumida e não faturada e podem ser do tipo:</a:t>
            </a:r>
            <a:endParaRPr lang="pt-BR" sz="1800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  <a:p>
            <a:pPr marL="799997" lvl="1" indent="-342900" defTabSz="457097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furtos:</a:t>
            </a: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ligações clandestinas com </a:t>
            </a:r>
            <a:r>
              <a:rPr lang="pt-BR" sz="1600" i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by-pass</a:t>
            </a: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do medidor de energia;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fraudes</a:t>
            </a:r>
            <a:r>
              <a:rPr lang="pt-BR" sz="1600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:</a:t>
            </a: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furto de energia  por manipulação do medidor;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falhas:</a:t>
            </a: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nos processos de leitura e faturamento, ausência de medidor ou falha em sua manutenção </a:t>
            </a:r>
          </a:p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As perdas comerciais das 59 principais distribuidoras de energia do país são da ordem de </a:t>
            </a:r>
            <a:r>
              <a:rPr lang="pt-BR" sz="1800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5% da energia injetada </a:t>
            </a: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nas redes de distribuição;</a:t>
            </a:r>
          </a:p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Pode parecer um montante pequeno, mas, para se ter uma noção, isso corresponde a </a:t>
            </a:r>
            <a:r>
              <a:rPr lang="pt-BR" sz="1800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15 milhões </a:t>
            </a:r>
            <a:r>
              <a:rPr lang="pt-BR" sz="1800" dirty="0" err="1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MWh</a:t>
            </a: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(todo consumo do estado de Santa Catarina em 1 ano). </a:t>
            </a:r>
          </a:p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Em termos monetários, basta multiplicar esse montante pela tarifa média de fornecimento mais tributos (</a:t>
            </a:r>
            <a:r>
              <a:rPr lang="pt-BR" sz="1800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R$ 546,00 / </a:t>
            </a:r>
            <a:r>
              <a:rPr lang="pt-BR" sz="1800" dirty="0" err="1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MWh</a:t>
            </a: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) para se estimar a receita anual perdida: mais de </a:t>
            </a:r>
            <a:r>
              <a:rPr lang="pt-BR" sz="1800" b="1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R$ </a:t>
            </a:r>
            <a:r>
              <a:rPr lang="pt-BR" sz="1800" b="1" dirty="0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8,2 </a:t>
            </a:r>
            <a:r>
              <a:rPr lang="pt-BR" sz="1800" b="1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bilhões</a:t>
            </a:r>
          </a:p>
        </p:txBody>
      </p:sp>
      <p:sp>
        <p:nvSpPr>
          <p:cNvPr id="31" name="Retângulo 43"/>
          <p:cNvSpPr/>
          <p:nvPr/>
        </p:nvSpPr>
        <p:spPr>
          <a:xfrm>
            <a:off x="4160293" y="6122391"/>
            <a:ext cx="7200200" cy="330945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(*)http</a:t>
            </a:r>
            <a:r>
              <a:rPr lang="en-US" sz="1000" b="1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://www.acendebrasil.com.br/media/estudos/2017_WhitePaperAcendeBrasil_18_PerdasInadimplencias.pdf</a:t>
            </a:r>
            <a:endParaRPr lang="en-US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6" y="1534810"/>
            <a:ext cx="3600000" cy="21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6" y="3861048"/>
            <a:ext cx="3600000" cy="202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43"/>
          <p:cNvSpPr/>
          <p:nvPr/>
        </p:nvSpPr>
        <p:spPr>
          <a:xfrm>
            <a:off x="847924" y="6021288"/>
            <a:ext cx="3311768" cy="330945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Figura 1 – Irregularidades na rede de distribuição</a:t>
            </a:r>
            <a:endParaRPr lang="pt-BR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1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IA376A | </a:t>
            </a:r>
            <a:r>
              <a:rPr lang="pt-BR" i="1" dirty="0"/>
              <a:t>Visual</a:t>
            </a:r>
            <a:r>
              <a:rPr lang="pt-BR" dirty="0"/>
              <a:t> </a:t>
            </a:r>
            <a:r>
              <a:rPr lang="pt-BR" i="1" dirty="0" err="1"/>
              <a:t>Analytics</a:t>
            </a:r>
            <a:r>
              <a:rPr lang="pt-BR" dirty="0"/>
              <a:t> para Perdas Não-Técnicas | </a:t>
            </a:r>
            <a:r>
              <a:rPr lang="pt-BR" dirty="0" smtClean="0"/>
              <a:t>Modelo de dados</a:t>
            </a:r>
            <a:endParaRPr lang="pt-BR" dirty="0"/>
          </a:p>
        </p:txBody>
      </p:sp>
      <p:sp>
        <p:nvSpPr>
          <p:cNvPr id="1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775916" y="764704"/>
            <a:ext cx="10624072" cy="869428"/>
          </a:xfrm>
        </p:spPr>
        <p:txBody>
          <a:bodyPr/>
          <a:lstStyle/>
          <a:p>
            <a:r>
              <a:rPr lang="pt-BR" sz="1800" dirty="0" smtClean="0"/>
              <a:t>A partir de uma amostra de clientes (residentes em Mogi-Mirim), foram elencadas algumas características de interesse:</a:t>
            </a:r>
            <a:endParaRPr lang="pt-BR" sz="1800" dirty="0"/>
          </a:p>
        </p:txBody>
      </p:sp>
      <p:grpSp>
        <p:nvGrpSpPr>
          <p:cNvPr id="4" name="Grupo 3"/>
          <p:cNvGrpSpPr>
            <a:grpSpLocks noChangeAspect="1"/>
          </p:cNvGrpSpPr>
          <p:nvPr/>
        </p:nvGrpSpPr>
        <p:grpSpPr>
          <a:xfrm>
            <a:off x="1234047" y="2437031"/>
            <a:ext cx="3142269" cy="2289862"/>
            <a:chOff x="-160188" y="1212596"/>
            <a:chExt cx="3240360" cy="2361344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9" t="9637" r="21568" b="26896"/>
            <a:stretch/>
          </p:blipFill>
          <p:spPr bwMode="auto">
            <a:xfrm>
              <a:off x="-160188" y="1484784"/>
              <a:ext cx="2720257" cy="1677663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LeftFacing" fov="1800000">
                <a:rot lat="338338" lon="3718251" rev="21501556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ector de seta reta 17"/>
            <p:cNvCxnSpPr/>
            <p:nvPr/>
          </p:nvCxnSpPr>
          <p:spPr>
            <a:xfrm flipV="1">
              <a:off x="1928044" y="1574768"/>
              <a:ext cx="612120" cy="7741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1340768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1844824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2348880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2888992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8" name="Conector de seta reta 127"/>
            <p:cNvCxnSpPr/>
            <p:nvPr/>
          </p:nvCxnSpPr>
          <p:spPr>
            <a:xfrm>
              <a:off x="1928044" y="2355835"/>
              <a:ext cx="612120" cy="22704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ector de seta reta 128"/>
            <p:cNvCxnSpPr/>
            <p:nvPr/>
          </p:nvCxnSpPr>
          <p:spPr>
            <a:xfrm flipV="1">
              <a:off x="1928044" y="2078824"/>
              <a:ext cx="612120" cy="27701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de seta reta 130"/>
            <p:cNvCxnSpPr/>
            <p:nvPr/>
          </p:nvCxnSpPr>
          <p:spPr>
            <a:xfrm>
              <a:off x="1928044" y="2348880"/>
              <a:ext cx="612120" cy="7741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tângulo 43"/>
            <p:cNvSpPr/>
            <p:nvPr/>
          </p:nvSpPr>
          <p:spPr>
            <a:xfrm>
              <a:off x="408319" y="3285940"/>
              <a:ext cx="1080000" cy="288000"/>
            </a:xfrm>
            <a:prstGeom prst="rect">
              <a:avLst/>
            </a:prstGeom>
            <a:ln>
              <a:noFill/>
            </a:ln>
          </p:spPr>
          <p:txBody>
            <a:bodyPr vert="horz" lIns="0" anchor="ctr"/>
            <a:lstStyle/>
            <a:p>
              <a:pPr algn="ctr" defTabSz="457097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2000" b="1" dirty="0" smtClean="0">
                  <a:solidFill>
                    <a:srgbClr val="5C881A"/>
                  </a:solidFill>
                  <a:latin typeface="Freestyle Script" panose="030804020302050B0404" pitchFamily="66" charset="0"/>
                  <a:ea typeface="ＭＳ Ｐゴシック" charset="-128"/>
                  <a:cs typeface="Arial" panose="020B0604020202020204" pitchFamily="34" charset="0"/>
                </a:rPr>
                <a:t>Front End</a:t>
              </a:r>
              <a:endParaRPr lang="en-US" sz="2000" b="1" dirty="0">
                <a:solidFill>
                  <a:srgbClr val="5C881A"/>
                </a:solidFill>
                <a:latin typeface="Freestyle Script" panose="030804020302050B0404" pitchFamily="66" charset="0"/>
                <a:ea typeface="ＭＳ Ｐゴシック" charset="-128"/>
                <a:cs typeface="Arial" panose="020B0604020202020204" pitchFamily="34" charset="0"/>
              </a:endParaRPr>
            </a:p>
          </p:txBody>
        </p:sp>
        <p:sp>
          <p:nvSpPr>
            <p:cNvPr id="49" name="Retângulo 43"/>
            <p:cNvSpPr/>
            <p:nvPr/>
          </p:nvSpPr>
          <p:spPr>
            <a:xfrm>
              <a:off x="1628892" y="1212596"/>
              <a:ext cx="1080000" cy="288000"/>
            </a:xfrm>
            <a:prstGeom prst="rect">
              <a:avLst/>
            </a:prstGeom>
            <a:ln>
              <a:noFill/>
            </a:ln>
          </p:spPr>
          <p:txBody>
            <a:bodyPr vert="horz" lIns="0" anchor="ctr"/>
            <a:lstStyle/>
            <a:p>
              <a:pPr algn="ctr" defTabSz="457097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1400" b="1" dirty="0" smtClean="0">
                  <a:solidFill>
                    <a:srgbClr val="5C881A"/>
                  </a:solidFill>
                  <a:latin typeface="Courier New" panose="02070309020205020404" pitchFamily="49" charset="0"/>
                  <a:ea typeface="ＭＳ Ｐゴシック" charset="-128"/>
                  <a:cs typeface="Courier New" panose="02070309020205020404" pitchFamily="49" charset="0"/>
                </a:rPr>
                <a:t>Back End</a:t>
              </a:r>
              <a:endParaRPr lang="en-US" sz="1400" b="1" dirty="0">
                <a:solidFill>
                  <a:srgbClr val="5C881A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endParaRPr>
            </a:p>
          </p:txBody>
        </p:sp>
      </p:grpSp>
      <p:sp>
        <p:nvSpPr>
          <p:cNvPr id="50" name="Retângulo 43"/>
          <p:cNvSpPr/>
          <p:nvPr/>
        </p:nvSpPr>
        <p:spPr>
          <a:xfrm>
            <a:off x="559892" y="5621178"/>
            <a:ext cx="10840096" cy="688142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800" b="1" dirty="0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Observando o </a:t>
            </a:r>
            <a:r>
              <a:rPr lang="pt-BR" sz="1800" b="1" i="1" dirty="0" err="1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dataset</a:t>
            </a:r>
            <a:r>
              <a:rPr lang="pt-BR" sz="1800" b="1" i="1" dirty="0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, </a:t>
            </a:r>
            <a:r>
              <a:rPr lang="pt-BR" sz="1800" b="1" dirty="0" smtClean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aplicamos um modelo estatístico e um modelo de aprendizado de máquina para minerarmos e compreendemos melhor a dinâmica desses dados</a:t>
            </a:r>
            <a:endParaRPr lang="pt-BR" sz="1800" b="1" dirty="0">
              <a:solidFill>
                <a:srgbClr val="FF5A00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>
          <a:xfrm>
            <a:off x="631900" y="5589240"/>
            <a:ext cx="10800000" cy="0"/>
          </a:xfrm>
          <a:prstGeom prst="line">
            <a:avLst/>
          </a:prstGeom>
          <a:ln w="38100">
            <a:solidFill>
              <a:srgbClr val="FF5A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>
            <a:off x="631900" y="6309320"/>
            <a:ext cx="10800000" cy="0"/>
          </a:xfrm>
          <a:prstGeom prst="line">
            <a:avLst/>
          </a:prstGeom>
          <a:ln w="38100">
            <a:solidFill>
              <a:srgbClr val="FF5A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963425"/>
              </p:ext>
            </p:extLst>
          </p:nvPr>
        </p:nvGraphicFramePr>
        <p:xfrm>
          <a:off x="4808364" y="1772816"/>
          <a:ext cx="5256584" cy="3283654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562706"/>
                <a:gridCol w="1253718"/>
                <a:gridCol w="1440160"/>
              </a:tblGrid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1" i="1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Nome da variável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1" i="1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 esperado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1" i="1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da variável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Histórico de consumo dos últimos 60 meses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Inteira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Fase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MO/ BI/ TR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Local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 / RR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de Tensão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/ B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de ligação do cliente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 da última troca de</a:t>
                      </a:r>
                      <a:r>
                        <a:rPr lang="pt-BR" sz="1200" u="none" strike="noStrike" kern="1200" baseline="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titularidade</a:t>
                      </a:r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 da última troca de medidor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Coordenadas geográficas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1" u="none" strike="noStrike" kern="1200" noProof="0" dirty="0" err="1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Float</a:t>
                      </a:r>
                      <a:endParaRPr lang="pt-BR" sz="1200" b="0" i="1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304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Já fraudou ou teve alguma avaria na medição?</a:t>
                      </a:r>
                    </a:p>
                  </a:txBody>
                  <a:tcPr marL="6851" marR="6851" marT="6851" marB="0" anchor="ctr"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/ N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Retângulo 43"/>
          <p:cNvSpPr/>
          <p:nvPr/>
        </p:nvSpPr>
        <p:spPr>
          <a:xfrm>
            <a:off x="5600452" y="1412776"/>
            <a:ext cx="3904988" cy="330945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Quadro 1 – Variáveis presentes no </a:t>
            </a:r>
            <a:r>
              <a:rPr lang="pt-BR" sz="1000" b="1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m</a:t>
            </a: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odelo de dados</a:t>
            </a:r>
            <a:endParaRPr lang="pt-BR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4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IA376A | </a:t>
            </a:r>
            <a:r>
              <a:rPr lang="pt-BR" i="1" dirty="0"/>
              <a:t>Visual</a:t>
            </a:r>
            <a:r>
              <a:rPr lang="pt-BR" dirty="0"/>
              <a:t> </a:t>
            </a:r>
            <a:r>
              <a:rPr lang="pt-BR" i="1" dirty="0" err="1"/>
              <a:t>Analytics</a:t>
            </a:r>
            <a:r>
              <a:rPr lang="pt-BR" dirty="0"/>
              <a:t> para Perdas Não-Técnicas | </a:t>
            </a:r>
            <a:r>
              <a:rPr lang="pt-BR" dirty="0" smtClean="0"/>
              <a:t>Detecção Bayesiana de Ponto de Mudança</a:t>
            </a:r>
            <a:endParaRPr lang="pt-BR" dirty="0"/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609632" y="836712"/>
            <a:ext cx="10841660" cy="1152129"/>
          </a:xfrm>
          <a:prstGeom prst="rect">
            <a:avLst/>
          </a:prstGeom>
        </p:spPr>
        <p:txBody>
          <a:bodyPr lIns="0"/>
          <a:lstStyle>
            <a:lvl1pPr mar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 baseline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781" indent="-285684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740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99834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6932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028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24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0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16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 smtClean="0"/>
              <a:t>Em análise estatística, </a:t>
            </a: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</a:rPr>
              <a:t>detecção de ponto de mudança </a:t>
            </a:r>
            <a:r>
              <a:rPr lang="pt-BR" sz="1800" dirty="0" smtClean="0"/>
              <a:t>é a tentativa de identificação do instante </a:t>
            </a:r>
            <a:r>
              <a:rPr lang="pt-BR" sz="1800" i="1" dirty="0" smtClean="0"/>
              <a:t>t</a:t>
            </a:r>
            <a:r>
              <a:rPr lang="pt-BR" sz="1800" dirty="0" smtClean="0"/>
              <a:t> em que a distribuição de probabilidade de um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processo estocástico</a:t>
            </a:r>
            <a:r>
              <a:rPr lang="pt-BR" sz="1800" dirty="0" smtClean="0"/>
              <a:t> ou de uma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série temporal</a:t>
            </a:r>
            <a:r>
              <a:rPr lang="pt-BR" sz="1800" dirty="0" smtClean="0"/>
              <a:t> muda. Em geral, ela pode se preocupar com mudanças tanto na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média</a:t>
            </a:r>
            <a:r>
              <a:rPr lang="pt-BR" sz="1800" dirty="0" smtClean="0"/>
              <a:t>,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variância</a:t>
            </a:r>
            <a:r>
              <a:rPr lang="pt-BR" sz="1800" dirty="0" smtClean="0"/>
              <a:t>,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correlação</a:t>
            </a:r>
            <a:r>
              <a:rPr lang="pt-BR" sz="1800" dirty="0" smtClean="0"/>
              <a:t> ou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densidade espectral </a:t>
            </a:r>
            <a:r>
              <a:rPr lang="pt-BR" sz="1800" dirty="0" smtClean="0"/>
              <a:t>de um processo.</a:t>
            </a:r>
          </a:p>
          <a:p>
            <a:endParaRPr lang="pt-BR" sz="1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12" y="1916832"/>
            <a:ext cx="2376264" cy="169733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08" y="1916832"/>
            <a:ext cx="2376264" cy="16973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Texto 1"/>
              <p:cNvSpPr txBox="1">
                <a:spLocks/>
              </p:cNvSpPr>
              <p:nvPr/>
            </p:nvSpPr>
            <p:spPr>
              <a:xfrm>
                <a:off x="609632" y="3861048"/>
                <a:ext cx="10841660" cy="2520280"/>
              </a:xfrm>
              <a:prstGeom prst="rect">
                <a:avLst/>
              </a:prstGeom>
            </p:spPr>
            <p:txBody>
              <a:bodyPr lIns="0"/>
              <a:lstStyle>
                <a:lvl1pPr marL="0" indent="0" algn="l" defTabSz="457097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None/>
                  <a:defRPr sz="2400" b="0" kern="1200" baseline="0">
                    <a:solidFill>
                      <a:srgbClr val="5C881A"/>
                    </a:solidFill>
                    <a:latin typeface="Arial" panose="020B0604020202020204" pitchFamily="34" charset="0"/>
                    <a:ea typeface="ＭＳ Ｐゴシック" charset="-128"/>
                    <a:cs typeface="Arial" panose="020B0604020202020204" pitchFamily="34" charset="0"/>
                  </a:defRPr>
                </a:lvl1pPr>
                <a:lvl2pPr marL="742781" indent="-285684" algn="l" defTabSz="457097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2pPr>
                <a:lvl3pPr marL="1142740" indent="-228548" algn="l" defTabSz="457097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3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3pPr>
                <a:lvl4pPr marL="1599834" indent="-228548" algn="l" defTabSz="457097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4pPr>
                <a:lvl5pPr marL="2056932" indent="-228548" algn="l" defTabSz="457097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ＭＳ Ｐゴシック" charset="-128"/>
                    <a:cs typeface="+mn-cs"/>
                  </a:defRPr>
                </a:lvl5pPr>
                <a:lvl6pPr marL="2514028" indent="-228548" algn="l" defTabSz="45709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124" indent="-228548" algn="l" defTabSz="45709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220" indent="-228548" algn="l" defTabSz="45709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5316" indent="-228548" algn="l" defTabSz="457097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pt-BR" sz="1800" dirty="0" smtClean="0"/>
                  <a:t>Para detectarmos um ponto de mudança, podemos utilizar o </a:t>
                </a:r>
                <a:r>
                  <a:rPr lang="pt-B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teste da razão das verossimilhanças</a:t>
                </a:r>
                <a:r>
                  <a:rPr lang="pt-BR" sz="1800" dirty="0" smtClean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𝐿𝑅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= </m:t>
                      </m:r>
                      <m:func>
                        <m:funcPr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t-BR" sz="18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t-B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+ℓ</m:t>
                              </m:r>
                              <m:d>
                                <m:d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+1:</m:t>
                                      </m:r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pt-BR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−ℓ</m:t>
                              </m:r>
                              <m:d>
                                <m:dPr>
                                  <m:ctrlPr>
                                    <a:rPr lang="pt-BR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1:</m:t>
                                      </m:r>
                                      <m:r>
                                        <a:rPr lang="pt-BR" sz="18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pt-BR" sz="1800" dirty="0" smtClean="0"/>
              </a:p>
              <a:p>
                <a:r>
                  <a:rPr lang="pt-BR" sz="1800" dirty="0" smtClean="0"/>
                  <a:t>A verossimilhança de um modelo incluindo uma mudança sempre trará uma melhoria em relação ao modelo sem mudança, então, inferimos um </a:t>
                </a:r>
                <a:r>
                  <a:rPr lang="pt-B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ponto de mudança se </a:t>
                </a:r>
                <a14:m>
                  <m:oMath xmlns:m="http://schemas.openxmlformats.org/officeDocument/2006/math">
                    <m:r>
                      <a:rPr lang="pt-BR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𝐿𝑅</m:t>
                    </m:r>
                    <m:r>
                      <a:rPr lang="pt-BR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BR" sz="1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t-BR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pt-BR" sz="1800" dirty="0" smtClean="0"/>
                  <a:t>para algum </a:t>
                </a:r>
                <a14:m>
                  <m:oMath xmlns:m="http://schemas.openxmlformats.org/officeDocument/2006/math">
                    <m:r>
                      <a:rPr lang="pt-B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pt-BR" sz="1800" dirty="0" smtClean="0"/>
                  <a:t> adequado (geralmente chamado “penalidade”). A posição desse ponto de mudança será: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pt-BR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800" b="0" i="1" smtClean="0">
                          <a:latin typeface="Cambria Math" panose="02040503050406030204" pitchFamily="18" charset="0"/>
                        </a:rPr>
                        <m:t>𝑎𝑟𝑔𝑚𝑎𝑥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+ℓ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+1:</m:t>
                                  </m:r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pt-BR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−ℓ</m:t>
                          </m:r>
                          <m:d>
                            <m:dPr>
                              <m:ctrlPr>
                                <a:rPr lang="pt-BR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1:</m:t>
                                  </m:r>
                                  <m:r>
                                    <a:rPr lang="pt-BR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pt-BR" sz="1800" dirty="0" smtClean="0"/>
              </a:p>
              <a:p>
                <a:r>
                  <a:rPr lang="pt-BR" sz="1800" dirty="0" smtClean="0"/>
                  <a:t>Este tipo de comparação é a essência por trás de todas as técnicas de detecção de ponto de mudança, mesmo que a função verossimilhança não seja utilizada.</a:t>
                </a:r>
                <a:endParaRPr lang="pt-BR" sz="1800" dirty="0"/>
              </a:p>
            </p:txBody>
          </p:sp>
        </mc:Choice>
        <mc:Fallback xmlns="">
          <p:sp>
            <p:nvSpPr>
              <p:cNvPr id="8" name="Espaço Reservado para 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32" y="3861048"/>
                <a:ext cx="10841660" cy="2520280"/>
              </a:xfrm>
              <a:prstGeom prst="rect">
                <a:avLst/>
              </a:prstGeom>
              <a:blipFill rotWithShape="0">
                <a:blip r:embed="rId4"/>
                <a:stretch>
                  <a:fillRect l="-1294" t="-1208" b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43"/>
          <p:cNvSpPr/>
          <p:nvPr/>
        </p:nvSpPr>
        <p:spPr>
          <a:xfrm>
            <a:off x="4374578" y="3541800"/>
            <a:ext cx="3311768" cy="330945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Figura 2 – Exemplos de ponto de mudança</a:t>
            </a:r>
            <a:endParaRPr lang="pt-BR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22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IA376A | </a:t>
            </a:r>
            <a:r>
              <a:rPr lang="pt-BR" i="1" dirty="0"/>
              <a:t>Visual</a:t>
            </a:r>
            <a:r>
              <a:rPr lang="pt-BR" dirty="0"/>
              <a:t> </a:t>
            </a:r>
            <a:r>
              <a:rPr lang="pt-BR" i="1" dirty="0" err="1"/>
              <a:t>Analytics</a:t>
            </a:r>
            <a:r>
              <a:rPr lang="pt-BR" dirty="0"/>
              <a:t> para Perdas Não-Técnicas | Classificando perfis: o </a:t>
            </a:r>
            <a:r>
              <a:rPr lang="pt-BR" i="1" dirty="0" err="1"/>
              <a:t>XGBoost</a:t>
            </a:r>
            <a:endParaRPr lang="pt-BR" i="1" dirty="0"/>
          </a:p>
        </p:txBody>
      </p:sp>
      <p:sp>
        <p:nvSpPr>
          <p:cNvPr id="5" name="Espaço Reservado para Texto 1"/>
          <p:cNvSpPr>
            <a:spLocks noGrp="1"/>
          </p:cNvSpPr>
          <p:nvPr>
            <p:ph type="body" sz="quarter" idx="10"/>
          </p:nvPr>
        </p:nvSpPr>
        <p:spPr>
          <a:xfrm>
            <a:off x="595511" y="764704"/>
            <a:ext cx="10873978" cy="1769520"/>
          </a:xfrm>
        </p:spPr>
        <p:txBody>
          <a:bodyPr/>
          <a:lstStyle/>
          <a:p>
            <a:pPr algn="just"/>
            <a:r>
              <a:rPr lang="pt-BR" sz="1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XGBoost</a:t>
            </a:r>
            <a:r>
              <a:rPr lang="pt-BR" sz="1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1800" b="1" dirty="0" smtClean="0"/>
              <a:t>(</a:t>
            </a:r>
            <a:r>
              <a:rPr lang="pt-BR" sz="1800" b="1" i="1" dirty="0" smtClean="0"/>
              <a:t>Extreme </a:t>
            </a:r>
            <a:r>
              <a:rPr lang="pt-BR" sz="1800" b="1" i="1" dirty="0" err="1" smtClean="0"/>
              <a:t>Gradient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Boosting</a:t>
            </a:r>
            <a:r>
              <a:rPr lang="pt-BR" sz="1800" b="1" dirty="0" smtClean="0"/>
              <a:t>) </a:t>
            </a:r>
            <a:r>
              <a:rPr lang="pt-BR" sz="1800" dirty="0" smtClean="0"/>
              <a:t>é um algoritmo de aprendizado de máquina baseado em regressões de árvores de decisão, visando uma minimização do erro e uma regularização entre os modelos de árvores utilizados. A equação abaixo representa o objetivo de aprendizagem do algoritmo.</a:t>
            </a:r>
          </a:p>
          <a:p>
            <a:pPr algn="ctr"/>
            <a:endParaRPr lang="pt-BR" sz="1800" dirty="0"/>
          </a:p>
          <a:p>
            <a:pPr algn="just"/>
            <a:endParaRPr lang="pt-BR" sz="1800" dirty="0" smtClean="0"/>
          </a:p>
          <a:p>
            <a:pPr algn="just"/>
            <a:endParaRPr lang="pt-BR" sz="1800" dirty="0" smtClean="0"/>
          </a:p>
        </p:txBody>
      </p:sp>
      <p:cxnSp>
        <p:nvCxnSpPr>
          <p:cNvPr id="6" name="Conector reto 5"/>
          <p:cNvCxnSpPr/>
          <p:nvPr/>
        </p:nvCxnSpPr>
        <p:spPr>
          <a:xfrm>
            <a:off x="595511" y="2636912"/>
            <a:ext cx="10800000" cy="0"/>
          </a:xfrm>
          <a:prstGeom prst="line">
            <a:avLst/>
          </a:prstGeom>
          <a:ln w="38100">
            <a:solidFill>
              <a:srgbClr val="5C88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519081"/>
              </p:ext>
            </p:extLst>
          </p:nvPr>
        </p:nvGraphicFramePr>
        <p:xfrm>
          <a:off x="7112620" y="2966272"/>
          <a:ext cx="4356869" cy="2838992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2433152"/>
                <a:gridCol w="895289"/>
                <a:gridCol w="1028428"/>
              </a:tblGrid>
              <a:tr h="393368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1" i="1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Nome da variável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1" i="1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Valor esperado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1" i="1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da variável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3368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Média Histórico de consumo dos últimos 12 meses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Inteira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0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Fase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MO/ BI/ TR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0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Local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 / RR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0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Grupo e </a:t>
                      </a:r>
                      <a:r>
                        <a:rPr lang="pt-BR" sz="1200" b="0" i="0" u="none" strike="noStrike" kern="1200" noProof="0" dirty="0" err="1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Sub-Grupo</a:t>
                      </a:r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Tensão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/ B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68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Classe</a:t>
                      </a:r>
                      <a:r>
                        <a:rPr lang="pt-BR" sz="1200" b="0" i="0" u="none" strike="noStrike" kern="1200" baseline="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Principal</a:t>
                      </a:r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err="1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</a:t>
                      </a:r>
                      <a:r>
                        <a:rPr lang="pt-BR" sz="1200" b="0" i="0" u="none" strike="noStrike" kern="1200" baseline="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pt-BR" sz="1200" b="0" i="0" u="none" strike="noStrike" kern="1200" baseline="0" noProof="0" dirty="0" err="1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</a:t>
                      </a:r>
                      <a:r>
                        <a:rPr lang="pt-BR" sz="1200" b="0" i="0" u="none" strike="noStrike" kern="1200" baseline="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/ Com</a:t>
                      </a:r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380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Quantidade</a:t>
                      </a:r>
                      <a:r>
                        <a:rPr lang="pt-BR" sz="1200" b="0" i="0" u="none" strike="noStrike" kern="1200" baseline="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Carga Instalada</a:t>
                      </a:r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endParaRPr lang="pt-BR" sz="1200" b="0" i="0" u="none" strike="noStrike" kern="1200" noProof="0" dirty="0" smtClean="0">
                        <a:solidFill>
                          <a:srgbClr val="5C881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Inteira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368"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Já fraudou ou teve alguma avaria na medição?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 / N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defTabSz="457200" rtl="0" eaLnBrk="1" fontAlgn="ctr" latinLnBrk="0" hangingPunct="1"/>
                      <a:r>
                        <a:rPr lang="pt-BR" sz="1200" b="0" i="0" u="none" strike="noStrike" kern="1200" noProof="0" dirty="0" smtClean="0">
                          <a:solidFill>
                            <a:srgbClr val="5C881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Categórica</a:t>
                      </a:r>
                    </a:p>
                  </a:txBody>
                  <a:tcPr marL="6851" marR="6851" marT="6851" marB="0" anchor="ctr">
                    <a:lnL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C88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2756136" y="1628800"/>
                <a:ext cx="6552728" cy="957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 panose="02040503050406030204" pitchFamily="18" charset="0"/>
                        </a:rPr>
                        <m:t>𝑂𝑏𝑗</m:t>
                      </m:r>
                      <m:r>
                        <a:rPr lang="pt-BR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d>
                            <m:dPr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pt-B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sup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t-BR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pt-B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pt-BR" sz="2000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136" y="1628800"/>
                <a:ext cx="6552728" cy="95782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tângulo 8"/>
          <p:cNvSpPr/>
          <p:nvPr/>
        </p:nvSpPr>
        <p:spPr>
          <a:xfrm>
            <a:off x="595511" y="2876464"/>
            <a:ext cx="4384402" cy="397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Aplicações do </a:t>
            </a:r>
            <a:r>
              <a:rPr lang="pt-BR" sz="1800" dirty="0" err="1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XGBoost</a:t>
            </a: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: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Detecções de anomalias;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Detecção de fraudes;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Estimativa de risco de seguros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Etc.</a:t>
            </a:r>
          </a:p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Características do modelo: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Baixa utilização de memória;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Tratativa automática de </a:t>
            </a:r>
            <a:r>
              <a:rPr lang="pt-BR" sz="1600" i="1" dirty="0" err="1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missing</a:t>
            </a:r>
            <a:r>
              <a:rPr lang="pt-BR" sz="1600" i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pt-BR" sz="1600" i="1" dirty="0" err="1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values</a:t>
            </a:r>
            <a:r>
              <a:rPr lang="pt-BR" sz="1600" i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Características interativas do modelo;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pt-BR" sz="16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Baixo tempo de treinamento.</a:t>
            </a:r>
          </a:p>
          <a:p>
            <a:pPr marL="799997" lvl="1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1800" dirty="0" smtClean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  <a:p>
            <a:pPr marL="342900" indent="-342900" defTabSz="457097" eaLnBrk="0" hangingPunct="0">
              <a:spcBef>
                <a:spcPct val="20000"/>
              </a:spcBef>
              <a:buFont typeface="Wingdings" panose="05000000000000000000" pitchFamily="2" charset="2"/>
              <a:buChar char="ü"/>
            </a:pPr>
            <a:endParaRPr lang="pt-BR" sz="1800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grpSp>
        <p:nvGrpSpPr>
          <p:cNvPr id="11" name="Grupo 10"/>
          <p:cNvGrpSpPr>
            <a:grpSpLocks noChangeAspect="1"/>
          </p:cNvGrpSpPr>
          <p:nvPr/>
        </p:nvGrpSpPr>
        <p:grpSpPr>
          <a:xfrm>
            <a:off x="4088284" y="3494525"/>
            <a:ext cx="2838858" cy="1878691"/>
            <a:chOff x="-160188" y="1212596"/>
            <a:chExt cx="3240360" cy="214439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9" t="9637" r="21568" b="26896"/>
            <a:stretch/>
          </p:blipFill>
          <p:spPr bwMode="auto">
            <a:xfrm>
              <a:off x="-160188" y="1484784"/>
              <a:ext cx="2720257" cy="1677663"/>
            </a:xfrm>
            <a:prstGeom prst="rect">
              <a:avLst/>
            </a:prstGeom>
            <a:ln>
              <a:noFill/>
            </a:ln>
            <a:effectLst/>
            <a:scene3d>
              <a:camera prst="perspectiveContrastingLeftFacing" fov="1800000">
                <a:rot lat="338338" lon="3718251" rev="21501556"/>
              </a:camera>
              <a:lightRig rig="threePt" dir="t">
                <a:rot lat="0" lon="0" rev="2700000"/>
              </a:lightRig>
            </a:scene3d>
            <a:sp3d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Conector de seta reta 12"/>
            <p:cNvCxnSpPr/>
            <p:nvPr/>
          </p:nvCxnSpPr>
          <p:spPr>
            <a:xfrm flipV="1">
              <a:off x="1928044" y="1574768"/>
              <a:ext cx="612120" cy="7741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1340768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1844824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2348880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172" y="2888992"/>
              <a:ext cx="468000" cy="46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" name="Conector de seta reta 17"/>
            <p:cNvCxnSpPr/>
            <p:nvPr/>
          </p:nvCxnSpPr>
          <p:spPr>
            <a:xfrm>
              <a:off x="1928044" y="2355835"/>
              <a:ext cx="612120" cy="227045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de seta reta 18"/>
            <p:cNvCxnSpPr/>
            <p:nvPr/>
          </p:nvCxnSpPr>
          <p:spPr>
            <a:xfrm flipV="1">
              <a:off x="1928044" y="2078824"/>
              <a:ext cx="612120" cy="277011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de seta reta 19"/>
            <p:cNvCxnSpPr/>
            <p:nvPr/>
          </p:nvCxnSpPr>
          <p:spPr>
            <a:xfrm>
              <a:off x="1928044" y="2348880"/>
              <a:ext cx="612120" cy="774112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ângulo 43"/>
            <p:cNvSpPr/>
            <p:nvPr/>
          </p:nvSpPr>
          <p:spPr>
            <a:xfrm>
              <a:off x="1628892" y="1212596"/>
              <a:ext cx="1080000" cy="288000"/>
            </a:xfrm>
            <a:prstGeom prst="rect">
              <a:avLst/>
            </a:prstGeom>
            <a:ln>
              <a:noFill/>
            </a:ln>
          </p:spPr>
          <p:txBody>
            <a:bodyPr vert="horz" lIns="0" anchor="ctr"/>
            <a:lstStyle/>
            <a:p>
              <a:pPr algn="ctr" defTabSz="457097" eaLnBrk="0" hangingPunct="0">
                <a:spcBef>
                  <a:spcPct val="20000"/>
                </a:spcBef>
                <a:buFont typeface="Arial" charset="0"/>
                <a:buNone/>
              </a:pPr>
              <a:r>
                <a:rPr lang="en-US" sz="1400" b="1" dirty="0" smtClean="0">
                  <a:solidFill>
                    <a:srgbClr val="5C881A"/>
                  </a:solidFill>
                  <a:latin typeface="Courier New" panose="02070309020205020404" pitchFamily="49" charset="0"/>
                  <a:ea typeface="ＭＳ Ｐゴシック" charset="-128"/>
                  <a:cs typeface="Courier New" panose="02070309020205020404" pitchFamily="49" charset="0"/>
                </a:rPr>
                <a:t>Back End</a:t>
              </a:r>
              <a:endParaRPr lang="en-US" sz="1400" b="1" dirty="0">
                <a:solidFill>
                  <a:srgbClr val="5C881A"/>
                </a:solidFill>
                <a:latin typeface="Courier New" panose="02070309020205020404" pitchFamily="49" charset="0"/>
                <a:ea typeface="ＭＳ Ｐゴシック" charset="-128"/>
                <a:cs typeface="Courier New" panose="02070309020205020404" pitchFamily="49" charset="0"/>
              </a:endParaRPr>
            </a:p>
          </p:txBody>
        </p:sp>
      </p:grpSp>
      <p:sp>
        <p:nvSpPr>
          <p:cNvPr id="21" name="Retângulo 43"/>
          <p:cNvSpPr/>
          <p:nvPr/>
        </p:nvSpPr>
        <p:spPr>
          <a:xfrm>
            <a:off x="7617276" y="2698110"/>
            <a:ext cx="3311768" cy="330945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Quadro 2 – Variáveis utilizadas no </a:t>
            </a:r>
            <a:r>
              <a:rPr lang="pt-BR" sz="1000" b="1" i="1" dirty="0" err="1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XGBoost</a:t>
            </a:r>
            <a:endParaRPr lang="pt-BR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1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IA376A | </a:t>
            </a:r>
            <a:r>
              <a:rPr lang="pt-BR" i="1" dirty="0"/>
              <a:t>Visual</a:t>
            </a:r>
            <a:r>
              <a:rPr lang="pt-BR" dirty="0"/>
              <a:t> </a:t>
            </a:r>
            <a:r>
              <a:rPr lang="pt-BR" i="1" dirty="0" err="1"/>
              <a:t>Analytics</a:t>
            </a:r>
            <a:r>
              <a:rPr lang="pt-BR" dirty="0"/>
              <a:t> para Perdas Não-Técnicas | </a:t>
            </a:r>
            <a:r>
              <a:rPr lang="pt-BR" dirty="0" smtClean="0"/>
              <a:t>Uma interface visual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t="6476" b="8599"/>
          <a:stretch/>
        </p:blipFill>
        <p:spPr>
          <a:xfrm>
            <a:off x="721722" y="908720"/>
            <a:ext cx="10621556" cy="507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IA376A | </a:t>
            </a:r>
            <a:r>
              <a:rPr lang="pt-BR" i="1" dirty="0"/>
              <a:t>Visual</a:t>
            </a:r>
            <a:r>
              <a:rPr lang="pt-BR" dirty="0"/>
              <a:t> </a:t>
            </a:r>
            <a:r>
              <a:rPr lang="pt-BR" i="1" dirty="0" err="1"/>
              <a:t>Analytics</a:t>
            </a:r>
            <a:r>
              <a:rPr lang="pt-BR" dirty="0"/>
              <a:t> para Perdas Não-Técnicas | </a:t>
            </a:r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4" name="Espaço Reservado para Texto 1"/>
          <p:cNvSpPr txBox="1">
            <a:spLocks/>
          </p:cNvSpPr>
          <p:nvPr/>
        </p:nvSpPr>
        <p:spPr>
          <a:xfrm>
            <a:off x="592275" y="836712"/>
            <a:ext cx="10841660" cy="936103"/>
          </a:xfrm>
          <a:prstGeom prst="rect">
            <a:avLst/>
          </a:prstGeom>
        </p:spPr>
        <p:txBody>
          <a:bodyPr lIns="0"/>
          <a:lstStyle>
            <a:lvl1pPr mar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 baseline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781" indent="-285684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740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99834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6932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028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24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0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16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Pode-se dizer que a principal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contribuição</a:t>
            </a:r>
            <a:r>
              <a:rPr lang="pt-BR" sz="1800" dirty="0" smtClean="0"/>
              <a:t> do trabalho é a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aplicação</a:t>
            </a:r>
            <a:r>
              <a:rPr lang="pt-BR" sz="1800" dirty="0" smtClean="0"/>
              <a:t> prática de uma série de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conceitos</a:t>
            </a:r>
            <a:r>
              <a:rPr lang="pt-BR" sz="1800" dirty="0" smtClean="0"/>
              <a:t> de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analítica visual</a:t>
            </a:r>
            <a:r>
              <a:rPr lang="pt-BR" sz="1800" dirty="0" smtClean="0"/>
              <a:t>, tanto em análise exploratória descritiva quanto preditiva, para um problema de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detecção de fraudes</a:t>
            </a: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800" dirty="0"/>
          </a:p>
        </p:txBody>
      </p:sp>
      <p:sp>
        <p:nvSpPr>
          <p:cNvPr id="6" name="Espaço Reservado para Texto 1"/>
          <p:cNvSpPr txBox="1">
            <a:spLocks/>
          </p:cNvSpPr>
          <p:nvPr/>
        </p:nvSpPr>
        <p:spPr>
          <a:xfrm>
            <a:off x="6069484" y="1818110"/>
            <a:ext cx="5400000" cy="1970929"/>
          </a:xfrm>
          <a:prstGeom prst="rect">
            <a:avLst/>
          </a:prstGeom>
        </p:spPr>
        <p:txBody>
          <a:bodyPr lIns="0"/>
          <a:lstStyle>
            <a:lvl1pPr marL="0" indent="0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0" kern="1200" baseline="0">
                <a:solidFill>
                  <a:srgbClr val="5C881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781" indent="-285684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740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599834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6932" indent="-228548" algn="l" defTabSz="457097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028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24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20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16" indent="-228548" algn="l" defTabSz="45709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 smtClean="0"/>
              <a:t>Do ponto de vista do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negócio</a:t>
            </a:r>
            <a:r>
              <a:rPr lang="pt-BR" sz="1800" dirty="0" smtClean="0"/>
              <a:t> de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distribuição</a:t>
            </a:r>
            <a:r>
              <a:rPr lang="pt-BR" sz="1800" dirty="0" smtClean="0"/>
              <a:t> elétrica, torna-se muito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mais fácil</a:t>
            </a:r>
            <a:r>
              <a:rPr lang="pt-BR" sz="1800" dirty="0" smtClean="0"/>
              <a:t> e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estimulante</a:t>
            </a:r>
            <a:r>
              <a:rPr lang="pt-BR" sz="1800" dirty="0" smtClean="0"/>
              <a:t> investigar a possibilidade de irregularidade e roteirizar uma inspeção em uma unidade consumidora tendo disponível um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painel para visualização de dados</a:t>
            </a:r>
            <a:r>
              <a:rPr lang="pt-BR" sz="1800" dirty="0" smtClean="0"/>
              <a:t> do que uma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planilha</a:t>
            </a:r>
            <a:r>
              <a:rPr lang="pt-BR" sz="1800" dirty="0" smtClean="0"/>
              <a:t> com múltiplos dados em formato </a:t>
            </a:r>
            <a:r>
              <a:rPr lang="pt-BR" sz="1800" dirty="0" smtClean="0">
                <a:solidFill>
                  <a:schemeClr val="accent6">
                    <a:lumMod val="75000"/>
                  </a:schemeClr>
                </a:solidFill>
              </a:rPr>
              <a:t>tabular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27917" t="34077" r="26127" b="17092"/>
          <a:stretch/>
        </p:blipFill>
        <p:spPr>
          <a:xfrm>
            <a:off x="1096031" y="3300577"/>
            <a:ext cx="4392488" cy="2624084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92275" y="1818110"/>
            <a:ext cx="5400000" cy="1477328"/>
          </a:xfrm>
          <a:prstGeom prst="rect">
            <a:avLst/>
          </a:prstGeom>
        </p:spPr>
        <p:txBody>
          <a:bodyPr lIns="0"/>
          <a:lstStyle/>
          <a:p>
            <a:pPr marL="285750" indent="-285750" algn="just" defTabSz="457097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Com a construção de um </a:t>
            </a:r>
            <a:r>
              <a:rPr lang="pt-BR" sz="18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Arial" panose="020B0604020202020204" pitchFamily="34" charset="0"/>
              </a:rPr>
              <a:t>sistema interativo</a:t>
            </a:r>
            <a:r>
              <a:rPr lang="pt-BR" sz="1800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, pudemos experimentar o ciclo proposto por </a:t>
            </a:r>
            <a:r>
              <a:rPr lang="pt-BR" sz="1800" b="1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D. </a:t>
            </a:r>
            <a:r>
              <a:rPr lang="pt-BR" sz="1800" b="1" dirty="0" err="1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Keim</a:t>
            </a:r>
            <a:r>
              <a:rPr lang="pt-BR" sz="1800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que combina </a:t>
            </a:r>
            <a:r>
              <a:rPr lang="pt-BR" sz="18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Arial" panose="020B0604020202020204" pitchFamily="34" charset="0"/>
              </a:rPr>
              <a:t>aplicações multifuncionais </a:t>
            </a:r>
            <a:r>
              <a:rPr lang="pt-BR" sz="1800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em prol de </a:t>
            </a:r>
            <a:r>
              <a:rPr lang="pt-BR" sz="1800" i="1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insights</a:t>
            </a:r>
            <a:r>
              <a:rPr lang="pt-BR" sz="1800" dirty="0">
                <a:solidFill>
                  <a:srgbClr val="FF5A00"/>
                </a:solidFill>
                <a:ea typeface="ＭＳ Ｐゴシック" charset="-128"/>
                <a:cs typeface="Arial" panose="020B0604020202020204" pitchFamily="34" charset="0"/>
              </a:rPr>
              <a:t> </a:t>
            </a:r>
            <a:r>
              <a:rPr lang="pt-BR" sz="1800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e o </a:t>
            </a:r>
            <a:r>
              <a:rPr lang="pt-BR" sz="1800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  <a:cs typeface="Arial" panose="020B0604020202020204" pitchFamily="34" charset="0"/>
              </a:rPr>
              <a:t>desafio da interatividade </a:t>
            </a:r>
            <a:r>
              <a:rPr lang="pt-BR" sz="1800" dirty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mencionado por </a:t>
            </a:r>
            <a:r>
              <a:rPr lang="pt-BR" sz="18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J. Nielsen </a:t>
            </a:r>
            <a:r>
              <a:rPr lang="pt-BR" sz="1800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e </a:t>
            </a:r>
            <a:r>
              <a:rPr lang="pt-BR" sz="18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B. </a:t>
            </a:r>
            <a:r>
              <a:rPr lang="pt-BR" sz="1800" b="1" dirty="0" err="1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Schneiderman</a:t>
            </a:r>
            <a:endParaRPr lang="pt-BR" sz="1800" b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sp>
        <p:nvSpPr>
          <p:cNvPr id="9" name="Retângulo 43"/>
          <p:cNvSpPr/>
          <p:nvPr/>
        </p:nvSpPr>
        <p:spPr>
          <a:xfrm>
            <a:off x="7384096" y="6127614"/>
            <a:ext cx="4085388" cy="222861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Figura 4 –  De um </a:t>
            </a:r>
            <a:r>
              <a:rPr lang="pt-BR" sz="1000" b="1" i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frame</a:t>
            </a: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 de dados para um painel de visualização</a:t>
            </a:r>
            <a:endParaRPr lang="pt-BR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3"/>
          <a:srcRect b="3994"/>
          <a:stretch/>
        </p:blipFill>
        <p:spPr>
          <a:xfrm>
            <a:off x="7544653" y="3922431"/>
            <a:ext cx="3888447" cy="2098857"/>
          </a:xfrm>
          <a:prstGeom prst="rect">
            <a:avLst/>
          </a:prstGeom>
        </p:spPr>
      </p:pic>
      <p:sp>
        <p:nvSpPr>
          <p:cNvPr id="11" name="Forma em L 10"/>
          <p:cNvSpPr/>
          <p:nvPr/>
        </p:nvSpPr>
        <p:spPr>
          <a:xfrm rot="18845571" flipH="1">
            <a:off x="7120885" y="4887163"/>
            <a:ext cx="351099" cy="351099"/>
          </a:xfrm>
          <a:prstGeom prst="corner">
            <a:avLst>
              <a:gd name="adj1" fmla="val 31159"/>
              <a:gd name="adj2" fmla="val 2692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orma em L 11"/>
          <p:cNvSpPr/>
          <p:nvPr/>
        </p:nvSpPr>
        <p:spPr>
          <a:xfrm rot="18845571" flipH="1">
            <a:off x="6904861" y="4877425"/>
            <a:ext cx="351099" cy="351099"/>
          </a:xfrm>
          <a:prstGeom prst="corner">
            <a:avLst>
              <a:gd name="adj1" fmla="val 31159"/>
              <a:gd name="adj2" fmla="val 3203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43"/>
          <p:cNvSpPr/>
          <p:nvPr/>
        </p:nvSpPr>
        <p:spPr>
          <a:xfrm>
            <a:off x="1263416" y="5949280"/>
            <a:ext cx="3904988" cy="330945"/>
          </a:xfrm>
          <a:prstGeom prst="rect">
            <a:avLst/>
          </a:prstGeom>
        </p:spPr>
        <p:txBody>
          <a:bodyPr lIns="0"/>
          <a:lstStyle/>
          <a:p>
            <a:pPr algn="ctr" defTabSz="457097" eaLnBrk="0" hangingPunct="0">
              <a:spcBef>
                <a:spcPct val="20000"/>
              </a:spcBef>
              <a:buFont typeface="Arial" charset="0"/>
              <a:buNone/>
            </a:pPr>
            <a:r>
              <a:rPr lang="pt-BR" sz="1000" b="1" dirty="0" smtClean="0">
                <a:solidFill>
                  <a:srgbClr val="5C881A"/>
                </a:solidFill>
                <a:ea typeface="ＭＳ Ｐゴシック" charset="-128"/>
                <a:cs typeface="Arial" panose="020B0604020202020204" pitchFamily="34" charset="0"/>
              </a:rPr>
              <a:t>Figura 3 –  Interação entre dados, modelos, visualização e, principalmente, conhecimento. Extraído de KEIM et al</a:t>
            </a:r>
            <a:endParaRPr lang="pt-BR" sz="1000" b="1" i="1" dirty="0">
              <a:solidFill>
                <a:srgbClr val="5C881A"/>
              </a:solidFill>
              <a:ea typeface="ＭＳ Ｐゴシック" charset="-128"/>
              <a:cs typeface="Arial" panose="020B060402020202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4"/>
          <a:srcRect l="1656" t="26646" r="92972" b="9660"/>
          <a:stretch/>
        </p:blipFill>
        <p:spPr>
          <a:xfrm>
            <a:off x="6392540" y="3927908"/>
            <a:ext cx="363385" cy="242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Instituto Acende Brasil (2017). </a:t>
            </a:r>
            <a:r>
              <a:rPr lang="pt-BR" sz="2200" b="1" dirty="0"/>
              <a:t>Perdas Comerciais e Inadimplência no Setor Elétrico</a:t>
            </a:r>
            <a:r>
              <a:rPr lang="pt-BR" sz="2200" dirty="0"/>
              <a:t>. White </a:t>
            </a:r>
            <a:r>
              <a:rPr lang="pt-BR" sz="2200" dirty="0" err="1"/>
              <a:t>Paper</a:t>
            </a:r>
            <a:r>
              <a:rPr lang="pt-BR" sz="2200" dirty="0"/>
              <a:t> 18, São Paulo, 40 p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KEIM</a:t>
            </a:r>
            <a:r>
              <a:rPr lang="en-US" sz="2200" dirty="0"/>
              <a:t>, Daniel A. et al. </a:t>
            </a:r>
            <a:r>
              <a:rPr lang="en-US" sz="2200" b="1" dirty="0"/>
              <a:t>Mastering the Information Age - Solving Problems with </a:t>
            </a:r>
            <a:r>
              <a:rPr lang="en-US" sz="2200" b="1" dirty="0" smtClean="0"/>
              <a:t>Visual </a:t>
            </a:r>
            <a:r>
              <a:rPr lang="pt-BR" sz="2200" b="1" dirty="0" err="1" smtClean="0"/>
              <a:t>Analytics</a:t>
            </a:r>
            <a:r>
              <a:rPr lang="pt-BR" sz="2200" dirty="0"/>
              <a:t>. (2010</a:t>
            </a:r>
            <a:r>
              <a:rPr lang="pt-BR" sz="2200" dirty="0" smtClean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/>
              <a:t>WARE, C. </a:t>
            </a:r>
            <a:r>
              <a:rPr lang="pt-BR" sz="2200" b="1" dirty="0" err="1"/>
              <a:t>Information</a:t>
            </a:r>
            <a:r>
              <a:rPr lang="pt-BR" sz="2200" b="1" dirty="0"/>
              <a:t> </a:t>
            </a:r>
            <a:r>
              <a:rPr lang="pt-BR" sz="2200" b="1" dirty="0" err="1"/>
              <a:t>Visualization</a:t>
            </a:r>
            <a:r>
              <a:rPr lang="pt-BR" sz="2200" b="1" dirty="0"/>
              <a:t>: </a:t>
            </a:r>
            <a:r>
              <a:rPr lang="pt-BR" sz="2200" b="1" dirty="0" err="1"/>
              <a:t>Perception</a:t>
            </a:r>
            <a:r>
              <a:rPr lang="pt-BR" sz="2200" b="1" dirty="0"/>
              <a:t> for Design</a:t>
            </a:r>
            <a:r>
              <a:rPr lang="pt-BR" sz="2200" dirty="0"/>
              <a:t>. </a:t>
            </a:r>
            <a:r>
              <a:rPr lang="pt-BR" sz="2200" dirty="0" err="1"/>
              <a:t>Burlington</a:t>
            </a:r>
            <a:r>
              <a:rPr lang="pt-BR" sz="2200" dirty="0"/>
              <a:t>: </a:t>
            </a:r>
            <a:r>
              <a:rPr lang="pt-BR" sz="2200" dirty="0" err="1"/>
              <a:t>Elsevier</a:t>
            </a:r>
            <a:r>
              <a:rPr lang="pt-BR" sz="2200" dirty="0"/>
              <a:t>, 2004.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TUFTE, E. R. </a:t>
            </a:r>
            <a:r>
              <a:rPr lang="en-US" sz="2200" b="1" dirty="0"/>
              <a:t>The Visual Display of Quantitative Information</a:t>
            </a:r>
            <a:r>
              <a:rPr lang="en-US" sz="2200" dirty="0"/>
              <a:t>. Cheshire, Conn.: </a:t>
            </a:r>
            <a:r>
              <a:rPr lang="en-US" sz="2200" dirty="0" smtClean="0"/>
              <a:t>Graphics </a:t>
            </a:r>
            <a:r>
              <a:rPr lang="pt-BR" sz="2200" dirty="0" smtClean="0"/>
              <a:t>Press</a:t>
            </a:r>
            <a:r>
              <a:rPr lang="pt-BR" sz="2200" dirty="0"/>
              <a:t>, 2001.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TELEA, A. C. </a:t>
            </a:r>
            <a:r>
              <a:rPr lang="en-US" sz="2200" b="1" dirty="0"/>
              <a:t>Data Visualization: Principles and Practice</a:t>
            </a:r>
            <a:r>
              <a:rPr lang="en-US" sz="2200" dirty="0"/>
              <a:t>. Boca Raton: CRC Press, 2015</a:t>
            </a:r>
            <a:r>
              <a:rPr lang="en-US" sz="22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CETINKAYA-RUNDEL, M. </a:t>
            </a:r>
            <a:r>
              <a:rPr lang="en-US" sz="2200" b="1" dirty="0" smtClean="0"/>
              <a:t>Shiny from </a:t>
            </a:r>
            <a:r>
              <a:rPr lang="en-US" sz="2200" b="1" dirty="0" err="1" smtClean="0"/>
              <a:t>RStudio</a:t>
            </a:r>
            <a:r>
              <a:rPr lang="en-US" sz="2200" b="1" dirty="0" smtClean="0"/>
              <a:t>. Dashboard</a:t>
            </a:r>
            <a:r>
              <a:rPr lang="en-US" sz="2200" dirty="0" smtClean="0"/>
              <a:t>. </a:t>
            </a:r>
            <a:r>
              <a:rPr lang="en-US" sz="2200" dirty="0" err="1" smtClean="0"/>
              <a:t>Disponível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 smtClean="0"/>
              <a:t>: https</a:t>
            </a:r>
            <a:r>
              <a:rPr lang="en-US" sz="2200" dirty="0"/>
              <a:t>://</a:t>
            </a:r>
            <a:r>
              <a:rPr lang="en-US" sz="2200" dirty="0" smtClean="0"/>
              <a:t>shiny.rstudio.com/articles/dashboards.html. </a:t>
            </a:r>
            <a:r>
              <a:rPr lang="en-US" sz="2200" dirty="0" err="1" smtClean="0"/>
              <a:t>Acesso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22 jun. 2019</a:t>
            </a:r>
            <a:endParaRPr lang="pt-BR" sz="2200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67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os Iberdrola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os Iberdrola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delos Iberdrola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odelos Iberdrola">
  <a:themeElements>
    <a:clrScheme name="Iberdrola">
      <a:dk1>
        <a:srgbClr val="707070"/>
      </a:dk1>
      <a:lt1>
        <a:sysClr val="window" lastClr="FFFFFF"/>
      </a:lt1>
      <a:dk2>
        <a:srgbClr val="5C881A"/>
      </a:dk2>
      <a:lt2>
        <a:srgbClr val="A4BA08"/>
      </a:lt2>
      <a:accent1>
        <a:srgbClr val="ADC187"/>
      </a:accent1>
      <a:accent2>
        <a:srgbClr val="D3DB97"/>
      </a:accent2>
      <a:accent3>
        <a:srgbClr val="53672A"/>
      </a:accent3>
      <a:accent4>
        <a:srgbClr val="F0F0F0"/>
      </a:accent4>
      <a:accent5>
        <a:srgbClr val="8BABD5"/>
      </a:accent5>
      <a:accent6>
        <a:srgbClr val="F6B283"/>
      </a:accent6>
      <a:hlink>
        <a:srgbClr val="A4BA08"/>
      </a:hlink>
      <a:folHlink>
        <a:srgbClr val="D3DB9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2">
        <a:dk1>
          <a:srgbClr val="094FA4"/>
        </a:dk1>
        <a:lt1>
          <a:srgbClr val="FFFFFF"/>
        </a:lt1>
        <a:dk2>
          <a:srgbClr val="89D1F3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C817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ma de Office 3">
        <a:dk1>
          <a:srgbClr val="094FA4"/>
        </a:dk1>
        <a:lt1>
          <a:srgbClr val="FFFFFF"/>
        </a:lt1>
        <a:dk2>
          <a:srgbClr val="88D1F2"/>
        </a:dk2>
        <a:lt2>
          <a:srgbClr val="FDBD2C"/>
        </a:lt2>
        <a:accent1>
          <a:srgbClr val="009EE5"/>
        </a:accent1>
        <a:accent2>
          <a:srgbClr val="F6891E"/>
        </a:accent2>
        <a:accent3>
          <a:srgbClr val="FFFFFF"/>
        </a:accent3>
        <a:accent4>
          <a:srgbClr val="06428B"/>
        </a:accent4>
        <a:accent5>
          <a:srgbClr val="AACCF0"/>
        </a:accent5>
        <a:accent6>
          <a:srgbClr val="DF7C1A"/>
        </a:accent6>
        <a:hlink>
          <a:srgbClr val="86C82D"/>
        </a:hlink>
        <a:folHlink>
          <a:srgbClr val="3EB6B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15B1317E1122A49915E0B6FD4B2F462" ma:contentTypeVersion="0" ma:contentTypeDescription="Crear nuevo documento." ma:contentTypeScope="" ma:versionID="84952be6047a910c1ffc6a0b625d2090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CBCD1FC-7F77-4797-A304-A2B7D7FAF36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495BD1E-9117-4656-BE3F-7A0E4D41FD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E41E3-1F36-4814-80EA-0755994942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209229</TotalTime>
  <Words>955</Words>
  <Application>Microsoft Office PowerPoint</Application>
  <PresentationFormat>Personalizar</PresentationFormat>
  <Paragraphs>119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10</vt:i4>
      </vt:variant>
    </vt:vector>
  </HeadingPairs>
  <TitlesOfParts>
    <vt:vector size="22" baseType="lpstr">
      <vt:lpstr>ＭＳ Ｐゴシック</vt:lpstr>
      <vt:lpstr>Arial</vt:lpstr>
      <vt:lpstr>Calibri</vt:lpstr>
      <vt:lpstr>Cambria Math</vt:lpstr>
      <vt:lpstr>Courier New</vt:lpstr>
      <vt:lpstr>Freestyle Script</vt:lpstr>
      <vt:lpstr>Times New Roman</vt:lpstr>
      <vt:lpstr>Wingdings</vt:lpstr>
      <vt:lpstr>modelos Iberdrola</vt:lpstr>
      <vt:lpstr>1_modelos Iberdrola</vt:lpstr>
      <vt:lpstr>2_modelos Iberdrola</vt:lpstr>
      <vt:lpstr>4_modelos Iberdrola</vt:lpstr>
      <vt:lpstr>IA376A – Analítica Visual de Dados</vt:lpstr>
      <vt:lpstr>Apresentação do PowerPoint</vt:lpstr>
      <vt:lpstr>IA376A | Visual Analytics para Perdas Não-Técnicas | Contexto</vt:lpstr>
      <vt:lpstr>IA376A | Visual Analytics para Perdas Não-Técnicas | Modelo de dados</vt:lpstr>
      <vt:lpstr>IA376A | Visual Analytics para Perdas Não-Técnicas | Detecção Bayesiana de Ponto de Mudança</vt:lpstr>
      <vt:lpstr>IA376A | Visual Analytics para Perdas Não-Técnicas | Classificando perfis: o XGBoost</vt:lpstr>
      <vt:lpstr>IA376A | Visual Analytics para Perdas Não-Técnicas | Uma interface visual</vt:lpstr>
      <vt:lpstr>IA376A | Visual Analytics para Perdas Não-Técnicas | Conclusão</vt:lpstr>
      <vt:lpstr>Referências</vt:lpstr>
      <vt:lpstr>Obrigado!  </vt:lpstr>
    </vt:vector>
  </TitlesOfParts>
  <Company>IBERDROLA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 de diapositiva</dc:title>
  <dc:creator>Luís Felipe Granello de Souza</dc:creator>
  <cp:lastModifiedBy>Luís Felipe Granello de Souza</cp:lastModifiedBy>
  <cp:revision>9814</cp:revision>
  <cp:lastPrinted>2015-04-22T07:54:30Z</cp:lastPrinted>
  <dcterms:created xsi:type="dcterms:W3CDTF">2002-06-20T06:09:18Z</dcterms:created>
  <dcterms:modified xsi:type="dcterms:W3CDTF">2019-07-02T01:27:41Z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0x010100C15B1317E1122A49915E0B6FD4B2F462</vt:lpwstr>
  </property>
  <property fmtid="{D5CDD505-2E9C-101B-9397-08002B2CF9AE}" pid="3" name="_NewReviewCycle">
    <vt:lpwstr/>
  </property>
  <property fmtid="{D5CDD505-2E9C-101B-9397-08002B2CF9AE}" pid="4" name="_AdHocReviewCycleID">
    <vt:i4>1006580479</vt:i4>
  </property>
  <property fmtid="{D5CDD505-2E9C-101B-9397-08002B2CF9AE}" pid="5" name="_EmailSubject">
    <vt:lpwstr>[IA376A] Perdas</vt:lpwstr>
  </property>
  <property fmtid="{D5CDD505-2E9C-101B-9397-08002B2CF9AE}" pid="6" name="_AuthorEmail">
    <vt:lpwstr>Luis.Souza@elektro.com.br</vt:lpwstr>
  </property>
  <property fmtid="{D5CDD505-2E9C-101B-9397-08002B2CF9AE}" pid="7" name="_AuthorEmailDisplayName">
    <vt:lpwstr>Luis Souza</vt:lpwstr>
  </property>
  <property fmtid="{D5CDD505-2E9C-101B-9397-08002B2CF9AE}" pid="8" name="_PreviousAdHocReviewCycleID">
    <vt:i4>-2078306192</vt:i4>
  </property>
</Properties>
</file>