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3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4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R² (regressão simples)</c:v>
                </c:pt>
              </c:strCache>
            </c:strRef>
          </c:tx>
          <c:spPr>
            <a:solidFill>
              <a:srgbClr val="C1121F"/>
            </a:solidFill>
            <a:effectLst/>
          </c:spPr>
          <c:invertIfNegative val="0"/>
          <c:dLbls>
            <c:numFmt formatCode="0.00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F2937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H1 — Age</c:v>
                  </c:pt>
                  <c:pt idx="1">
                    <c:v>H3 — BodyweightKg</c:v>
                  </c:pt>
                  <c:pt idx="2">
                    <c:v>H2 — Sex_bin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0.0007</c:v>
                </c:pt>
                <c:pt idx="1">
                  <c:v>0.573</c:v>
                </c:pt>
                <c:pt idx="2">
                  <c:v>0.649</c:v>
                </c:pt>
              </c:numCache>
            </c:numRef>
          </c:val>
        </c:ser>
        <c:dLbls>
          <c:numFmt formatCode="0.000" sourceLinked="0"/>
          <c:txPr>
            <a:bodyPr/>
            <a:lstStyle/>
            <a:p>
              <a:pPr>
                <a:defRPr b="0" i="0" strike="noStrike" sz="1100" u="none">
                  <a:solidFill>
                    <a:srgbClr val="1F2937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37415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0.75"/>
        </c:scaling>
        <c:delete val="0"/>
        <c:axPos val="b"/>
        <c:majorGridlines>
          <c:spPr>
            <a:ln w="6350" cap="flat">
              <a:solidFill>
                <a:srgbClr val="E5E7EB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37415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mean(|SHAP value|) [kg]</c:v>
                </c:pt>
              </c:strCache>
            </c:strRef>
          </c:tx>
          <c:spPr>
            <a:solidFill>
              <a:srgbClr val="C1121F"/>
            </a:solidFill>
            <a:effectLst/>
          </c:spPr>
          <c:invertIfNegative val="0"/>
          <c:dLbls>
            <c:numFmt formatCode="0.0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F2937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Age</c:v>
                  </c:pt>
                  <c:pt idx="1">
                    <c:v>BodyweightKg</c:v>
                  </c:pt>
                  <c:pt idx="2">
                    <c:v>Sex_bin</c:v>
                  </c:pt>
                  <c:pt idx="3">
                    <c:v>First_valid_squat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2.88</c:v>
                </c:pt>
                <c:pt idx="1">
                  <c:v>3.46</c:v>
                </c:pt>
                <c:pt idx="2">
                  <c:v>30.73</c:v>
                </c:pt>
                <c:pt idx="3">
                  <c:v>126.96</c:v>
                </c:pt>
              </c:numCache>
            </c:numRef>
          </c:val>
        </c:ser>
        <c:dLbls>
          <c:numFmt formatCode="0.00" sourceLinked="0"/>
          <c:txPr>
            <a:bodyPr/>
            <a:lstStyle/>
            <a:p>
              <a:pPr>
                <a:defRPr b="0" i="0" strike="noStrike" sz="1100" u="none">
                  <a:solidFill>
                    <a:srgbClr val="1F2937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37415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5E7EB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37415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F4F3F1"/>
                </a:solidFill>
                <a:latin typeface="Arial"/>
              </a:defRPr>
            </a:pPr>
            <a:r>
              <a:rPr sz="1300" b="0" i="0" u="none" strike="noStrike">
                <a:solidFill>
                  <a:srgbClr val="F4F3F1"/>
                </a:solidFill>
                <a:latin typeface="Arial"/>
              </a:rPr>
              <a:t>Erro de predição (kg)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MAE (kg)</c:v>
                </c:pt>
              </c:strCache>
            </c:strRef>
          </c:tx>
          <c:spPr>
            <a:solidFill>
              <a:srgbClr val="C1121F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050" u="none">
                    <a:solidFill>
                      <a:srgbClr val="F4F3F1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OLS</c:v>
                  </c:pt>
                  <c:pt idx="1">
                    <c:v>MLP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24.18</c:v>
                </c:pt>
                <c:pt idx="1">
                  <c:v>23.58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RMSE (kg)</c:v>
                </c:pt>
              </c:strCache>
            </c:strRef>
          </c:tx>
          <c:spPr>
            <a:solidFill>
              <a:srgbClr val="5D7599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050" u="none">
                    <a:solidFill>
                      <a:srgbClr val="F4F3F1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OLS</c:v>
                  </c:pt>
                  <c:pt idx="1">
                    <c:v>MLP</c:v>
                  </c:pt>
                </c:lvl>
              </c:multiLvlStrCache>
            </c:multiLvl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32.57</c:v>
                </c:pt>
                <c:pt idx="1">
                  <c:v>31.08</c:v>
                </c:pt>
              </c:numCache>
            </c:numRef>
          </c:val>
        </c:ser>
        <c:dLbls>
          <c:numFmt formatCode="0.0" sourceLinked="0"/>
          <c:txPr>
            <a:bodyPr/>
            <a:lstStyle/>
            <a:p>
              <a:pPr>
                <a:defRPr b="0" i="0" strike="noStrike" sz="1050" u="none">
                  <a:solidFill>
                    <a:srgbClr val="F4F3F1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F4F3F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2A2C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F4F3F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F4F3F1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121317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R² médio (CV)</c:v>
                </c:pt>
              </c:strCache>
            </c:strRef>
          </c:tx>
          <c:spPr>
            <a:solidFill>
              <a:srgbClr val="C1121F"/>
            </a:solidFill>
            <a:ln w="38100" cap="flat">
              <a:solidFill>
                <a:srgbClr val="C1121F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8"/>
            <c:spPr>
              <a:solidFill>
                <a:srgbClr val="C1121F"/>
              </a:solidFill>
              <a:ln w="9525" cap="flat">
                <a:solidFill>
                  <a:srgbClr val="C1121F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0.6496</c:v>
                </c:pt>
                <c:pt idx="1">
                  <c:v>0.6496</c:v>
                </c:pt>
                <c:pt idx="2">
                  <c:v>0.9675</c:v>
                </c:pt>
                <c:pt idx="3">
                  <c:v>0.9839</c:v>
                </c:pt>
                <c:pt idx="4">
                  <c:v>0.9842</c:v>
                </c:pt>
                <c:pt idx="5">
                  <c:v>0.9847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b="0" i="0" u="none" strike="noStrike">
                    <a:solidFill>
                      <a:srgbClr val="000000"/>
                    </a:solidFill>
                    <a:latin typeface="Arial"/>
                  </a:rPr>
                  <a:t>Número de variáveis selecionadas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37415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"/>
          <c:min val="0.6"/>
        </c:scaling>
        <c:delete val="0"/>
        <c:axPos val="l"/>
        <c:majorGridlines>
          <c:spPr>
            <a:ln w="6350" cap="flat">
              <a:solidFill>
                <a:srgbClr val="E5E7EB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b="0" i="0" u="none" strike="noStrike">
                    <a:solidFill>
                      <a:srgbClr val="000000"/>
                    </a:solidFill>
                    <a:latin typeface="Arial"/>
                  </a:rPr>
                  <a:t>R² médio (CV)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37415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Abrir com a pergunta motivadora: por que separar demografia de performance em competição? Apresentar a dupla e o vínculo com IA376M/Unicamp.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RFECV como checagem de robustez independente -- corrobora SHAP e regressão múltipla sem depender deles.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de síntese -- usar para amarrar a narrativa toda: duas perguntas diferentes (talent ID a priori vs. tracking in-competition) exigem dois modelos diferentes. Não são conflitantes, são complementares.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Recapitular as 4 contribuições antes de abrir para perguntas.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Agradecer e abrir para perguntas. Possíveis perguntas da banca: (1) por que não incluir deadlift junto? multicolinearidade. (2) o modelo com First_valid_squat não é meio trivial? sim, e isso é discutido como limitação -- responde uma pergunta diferente da demográfica pura.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Explicar que o trabalho tem duas etapas: testes de hipótese (H1-H5) e modelagem preditiva (OLS, SHAP, MLP). Enfatizar o caráter reprodutível do pipeline.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Contextualizar o dataset: OpenPowerlifting, filtros rigorosos (Open/SBD/Raw/IPF), 3.416 -&gt; 3.297 após remover DQ/DD. Mencionar as variáveis First_valid_* que serão o centro da virada do pitch.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Passar rapidamente pelas hipóteses demográficas H1-H3: sexo e peso corporal grandes, idade pequena. Esta é a foto clássica da literatura -- serve de base para o contraste da próxima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de maior impacto: pausar no número 95.7%. Explicar que uma única tentativa de competição carrega quase toda a informação do resultado final. Se perguntarem por que não usar só isso: responder no slide 11 (limitações).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Tabela de referência -- útil se a banca pedir para revisitar números específicos. Destacar a mudança de métrica de efeito (Cohen's r vs. Spearman rho) e por quê.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Mostrar a Eq. 1, o modelo puramente demográfico -- ainda é o benchmark a priori (antes da competição começar). R² = 0.8285 é um bom resultado sozinho.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Aqui entra o modelo estendido de 4 preditores. O SHAP confirma numericamente o que a Seção V sugeria: First_valid_squat domina. Se perguntarem sobre deadlift: foi excluído do modelo conjunto por multicolinearidade (VIF&gt;5 se os dois entrarem juntos).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Ponto chave para a defesa: MLP praticamente empata com OLS quando os 4 preditores são idênticos (diferente da versão só-demográfica, onde a MLP ganhava mais). Ou seja, a não-linearidade relevante já estava nos dados demográficos; com performance inclusa, o problema fica quase linear.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image" Target="../media/image-10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image" Target="../media/image-8-1.png"/><Relationship Id="rId3" Type="http://schemas.openxmlformats.org/officeDocument/2006/relationships/image" Target="../media/image-8-2.png"/><Relationship Id="rId4" Type="http://schemas.openxmlformats.org/officeDocument/2006/relationships/image" Target="../media/image-8-2.png"/><Relationship Id="rId5" Type="http://schemas.openxmlformats.org/officeDocument/2006/relationships/image" Target="../media/image-8-2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3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-2011680"/>
            <a:ext cx="5943600" cy="5943600"/>
          </a:xfrm>
          <a:prstGeom prst="ellipse">
            <a:avLst/>
          </a:prstGeom>
          <a:solidFill>
            <a:srgbClr val="C1121F">
              <a:alpha val="1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286000" y="4114800"/>
            <a:ext cx="4572000" cy="4572000"/>
          </a:xfrm>
          <a:prstGeom prst="ellipse">
            <a:avLst/>
          </a:prstGeom>
          <a:solidFill>
            <a:srgbClr val="22304A">
              <a:alpha val="45000"/>
            </a:srgbClr>
          </a:solidFill>
          <a:ln/>
        </p:spPr>
      </p:sp>
      <p:pic>
        <p:nvPicPr>
          <p:cNvPr id="4" name="Image 0" descr="icons/dumbbell_cher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640080"/>
            <a:ext cx="502920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34440" y="621792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IA376M — DEFESA DE TRABALHO FINAL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40080" y="2148840"/>
            <a:ext cx="98755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Global Determinants of Strength</a:t>
            </a:r>
            <a:endParaRPr lang="en-US" sz="40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Performance in Competitive Powerlifting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640080" y="3977640"/>
            <a:ext cx="8961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Statistical and Machine Learning Analysis — and the case for adding in-competition performance to the model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40080" y="4892040"/>
            <a:ext cx="2926080" cy="0"/>
          </a:xfrm>
          <a:prstGeom prst="line">
            <a:avLst/>
          </a:prstGeom>
          <a:noFill/>
          <a:ln w="12700">
            <a:solidFill>
              <a:srgbClr val="2A2C33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0080" y="507492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Bruno Carra  ·  Gabriel de Oliveira</a:t>
            </a:r>
            <a:endParaRPr lang="en-US" sz="1500" dirty="0"/>
          </a:p>
          <a:p>
            <a:pPr indent="0" marL="0">
              <a:buNone/>
            </a:pPr>
            <a:r>
              <a:rPr lang="en-US" sz="13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 of Electrical and Computer Engineering (FEEC) — Unicamp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11365992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ROBUSTEZ — SELEÇÃO DE FEATURES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RFECV confirma o mesmo padrão</a:t>
            </a:r>
            <a:endParaRPr lang="en-US" sz="27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640080" y="1554480"/>
          <a:ext cx="6492240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7452360" y="1554480"/>
            <a:ext cx="4114800" cy="4206240"/>
          </a:xfrm>
          <a:prstGeom prst="roundRect">
            <a:avLst>
              <a:gd name="adj" fmla="val 1778"/>
            </a:avLst>
          </a:prstGeom>
          <a:solidFill>
            <a:srgbClr val="F4F3F1"/>
          </a:solidFill>
          <a:ln/>
        </p:spPr>
      </p:sp>
      <p:pic>
        <p:nvPicPr>
          <p:cNvPr id="6" name="Image 0" descr="icons/layers_cherr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680" y="1783080"/>
            <a:ext cx="457200" cy="4572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321040" y="1810512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Salto abrupto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7726680" y="2331720"/>
            <a:ext cx="3566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R²≈0,65 (1–2 variáveis demográficas) para R²≈0,97 assim que um primeiro levantamento válido entra no modelo.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7726680" y="3383280"/>
            <a:ext cx="3566160" cy="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7726680" y="3520440"/>
            <a:ext cx="3566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Platô em R²≈0,985 com as seis variáveis — ganho marginal após a 3ª variável.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7726680" y="4434840"/>
            <a:ext cx="3566160" cy="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726680" y="4572000"/>
            <a:ext cx="3566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Corrobora, de forma independente, o resultado do SHAP e da regressão estendida.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11365992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213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SÍNTESE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Uma leitura em duas camadas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5257800" cy="4480560"/>
          </a:xfrm>
          <a:prstGeom prst="roundRect">
            <a:avLst>
              <a:gd name="adj" fmla="val 2041"/>
            </a:avLst>
          </a:prstGeom>
          <a:solidFill>
            <a:srgbClr val="1B1D23"/>
          </a:solidFill>
          <a:ln w="12700">
            <a:solidFill>
              <a:srgbClr val="2A2C33"/>
            </a:solidFill>
            <a:prstDash val="solid"/>
          </a:ln>
        </p:spPr>
      </p:sp>
      <p:pic>
        <p:nvPicPr>
          <p:cNvPr id="5" name="Image 0" descr="icons/users_cher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1874520"/>
            <a:ext cx="502920" cy="5029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554480" y="192024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Camada demográfica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554480" y="228600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(sem dados de competição)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914400" y="2788920"/>
            <a:ext cx="470916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35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Sexo e peso corporal são os determinantes biológicos dominantes</a:t>
            </a:r>
            <a:endParaRPr lang="en-US" sz="1300" dirty="0"/>
          </a:p>
          <a:p>
            <a:pPr marL="342900" indent="-342900">
              <a:lnSpc>
                <a:spcPct val="135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Idade contribui um efeito residual pequeno, porém não-nulo</a:t>
            </a:r>
            <a:endParaRPr lang="en-US" sz="1300" dirty="0"/>
          </a:p>
          <a:p>
            <a:pPr marL="342900" indent="-342900">
              <a:lnSpc>
                <a:spcPct val="135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Útil para identificação de talentos antes da competição (a priori)</a:t>
            </a:r>
            <a:endParaRPr lang="en-US" sz="1300" dirty="0"/>
          </a:p>
          <a:p>
            <a:pPr marL="342900" indent="-342900">
              <a:lnSpc>
                <a:spcPct val="135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R² = 0,8285 com Age + Sex + BodyweightKg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263640" y="1645920"/>
            <a:ext cx="5257800" cy="4480560"/>
          </a:xfrm>
          <a:prstGeom prst="roundRect">
            <a:avLst>
              <a:gd name="adj" fmla="val 2041"/>
            </a:avLst>
          </a:prstGeom>
          <a:solidFill>
            <a:srgbClr val="C1121F"/>
          </a:solidFill>
          <a:ln/>
        </p:spPr>
      </p:sp>
      <p:pic>
        <p:nvPicPr>
          <p:cNvPr id="10" name="Image 1" descr="icons/dumbbell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960" y="1874520"/>
            <a:ext cx="502920" cy="50292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178040" y="192024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Camada de performance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7178040" y="228600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BD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(com o primeiro levantamento válido)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6537960" y="2788920"/>
            <a:ext cx="470916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35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First_valid_squat domina o SHAP — 4× o peso do sexo</a:t>
            </a:r>
            <a:endParaRPr lang="en-US" sz="1300" dirty="0"/>
          </a:p>
          <a:p>
            <a:pPr marL="342900" indent="-342900">
              <a:lnSpc>
                <a:spcPct val="135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Sexo e peso corporal permanecem relevantes, mas em segundo plano</a:t>
            </a:r>
            <a:endParaRPr lang="en-US" sz="1300" dirty="0"/>
          </a:p>
          <a:p>
            <a:pPr marL="342900" indent="-342900">
              <a:lnSpc>
                <a:spcPct val="135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Descreve performance in-competition, não predição a priori</a:t>
            </a:r>
            <a:endParaRPr lang="en-US" sz="1300" dirty="0"/>
          </a:p>
          <a:p>
            <a:pPr marL="342900" indent="-342900">
              <a:lnSpc>
                <a:spcPct val="135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R² = 0,968 (CV) com Age + Sex + BW + First_valid_squat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11365992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CONTRIBUIÇÕES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que este trabalho entrega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2606040" cy="4023360"/>
          </a:xfrm>
          <a:prstGeom prst="roundRect">
            <a:avLst>
              <a:gd name="adj" fmla="val 2807"/>
            </a:avLst>
          </a:prstGeom>
          <a:solidFill>
            <a:srgbClr val="F4F3F1"/>
          </a:solidFill>
          <a:ln/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11680"/>
            <a:ext cx="685800" cy="685800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1121F"/>
            </a:solidFill>
            <a:prstDash val="solid"/>
          </a:ln>
        </p:spPr>
      </p:sp>
      <p:pic>
        <p:nvPicPr>
          <p:cNvPr id="6" name="Image 0" descr="icons/flask_cher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" y="2185416"/>
            <a:ext cx="338328" cy="33832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68680" y="2880360"/>
            <a:ext cx="2194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22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Caracterização estatística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868680" y="3657600"/>
            <a:ext cx="219456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hipóteses com effect sizes e diagnósticos completos (VIF, Durbin-Watson, Breusch-Pagan)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429000" y="1737360"/>
            <a:ext cx="2606040" cy="4023360"/>
          </a:xfrm>
          <a:prstGeom prst="roundRect">
            <a:avLst>
              <a:gd name="adj" fmla="val 2807"/>
            </a:avLst>
          </a:prstGeom>
          <a:solidFill>
            <a:srgbClr val="F4F3F1"/>
          </a:solidFill>
          <a:ln/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657600" y="2011680"/>
            <a:ext cx="685800" cy="685800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1121F"/>
            </a:solidFill>
            <a:prstDash val="solid"/>
          </a:ln>
        </p:spPr>
      </p:sp>
      <p:pic>
        <p:nvPicPr>
          <p:cNvPr id="11" name="Image 1" descr="icons/chartline_cherr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336" y="2185416"/>
            <a:ext cx="338328" cy="33832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657600" y="2880360"/>
            <a:ext cx="2194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22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 demográfico interpretável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3657600" y="3657600"/>
            <a:ext cx="219456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R² = 82,85% da variância com apenas 3 preditores (Age, Sex, BodyweightKg)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217920" y="1737360"/>
            <a:ext cx="2606040" cy="4023360"/>
          </a:xfrm>
          <a:prstGeom prst="roundRect">
            <a:avLst>
              <a:gd name="adj" fmla="val 2807"/>
            </a:avLst>
          </a:prstGeom>
          <a:solidFill>
            <a:srgbClr val="F4F3F1"/>
          </a:solidFill>
          <a:ln/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6446520" y="2011680"/>
            <a:ext cx="685800" cy="685800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1121F"/>
            </a:solidFill>
            <a:prstDash val="solid"/>
          </a:ln>
        </p:spPr>
      </p:sp>
      <p:pic>
        <p:nvPicPr>
          <p:cNvPr id="16" name="Image 2" descr="icons/brain_cherr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0256" y="2185416"/>
            <a:ext cx="338328" cy="33832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446520" y="2880360"/>
            <a:ext cx="2194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22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MLP vs. OLS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6446520" y="3657600"/>
            <a:ext cx="219456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Confirma relação predominantemente linear — ganho marginal do modelo não-linear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9006840" y="1737360"/>
            <a:ext cx="2606040" cy="4023360"/>
          </a:xfrm>
          <a:prstGeom prst="roundRect">
            <a:avLst>
              <a:gd name="adj" fmla="val 2807"/>
            </a:avLst>
          </a:prstGeom>
          <a:solidFill>
            <a:srgbClr val="F4F3F1"/>
          </a:solidFill>
          <a:ln/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9235440" y="2011680"/>
            <a:ext cx="685800" cy="685800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1121F"/>
            </a:solidFill>
            <a:prstDash val="solid"/>
          </a:ln>
        </p:spPr>
      </p:sp>
      <p:pic>
        <p:nvPicPr>
          <p:cNvPr id="21" name="Image 3" descr="icons/balance_cherr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9176" y="2185416"/>
            <a:ext cx="338328" cy="33832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235440" y="2880360"/>
            <a:ext cx="2194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22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SHAP multi-modelo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9235440" y="3657600"/>
            <a:ext cx="219456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Mostra como o ranking de importância muda ao incluir performance em competição</a:t>
            </a:r>
            <a:endParaRPr lang="en-US" sz="1100" dirty="0"/>
          </a:p>
        </p:txBody>
      </p:sp>
      <p:sp>
        <p:nvSpPr>
          <p:cNvPr id="25" name="Text 18"/>
          <p:cNvSpPr/>
          <p:nvPr/>
        </p:nvSpPr>
        <p:spPr>
          <a:xfrm>
            <a:off x="11365992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213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2286000"/>
            <a:ext cx="6400800" cy="6400800"/>
          </a:xfrm>
          <a:prstGeom prst="ellipse">
            <a:avLst/>
          </a:prstGeom>
          <a:solidFill>
            <a:srgbClr val="C1121F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8686800" y="3200400"/>
            <a:ext cx="5486400" cy="5486400"/>
          </a:xfrm>
          <a:prstGeom prst="ellipse">
            <a:avLst/>
          </a:prstGeom>
          <a:solidFill>
            <a:srgbClr val="22304A">
              <a:alpha val="50000"/>
            </a:srgbClr>
          </a:solidFill>
          <a:ln/>
        </p:spPr>
      </p:sp>
      <p:pic>
        <p:nvPicPr>
          <p:cNvPr id="4" name="Image 0" descr="icons/trophy_cher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4960" y="1508760"/>
            <a:ext cx="777240" cy="7772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260604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Obrigado.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640080" y="356616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Perguntas são bem-vindas.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175504" y="4343400"/>
            <a:ext cx="1828800" cy="0"/>
          </a:xfrm>
          <a:prstGeom prst="line">
            <a:avLst/>
          </a:prstGeom>
          <a:noFill/>
          <a:ln w="12700">
            <a:solidFill>
              <a:srgbClr val="2A2C3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457200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Bruno Carra  ·  Gabriel de Oliveira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49377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IA376M — FEEC, Unicamp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11365992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PROBLEMA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que realmente determina o quanto</a:t>
            </a:r>
            <a:endParaRPr lang="en-US" sz="3000" dirty="0"/>
          </a:p>
          <a:p>
            <a:pPr indent="0" marL="0">
              <a:buNone/>
            </a:pPr>
            <a:r>
              <a:rPr lang="en-US" sz="3000" b="1" dirty="0">
                <a:solidFill>
                  <a:srgbClr val="2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um atleta consegue levantar?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2148840"/>
            <a:ext cx="6035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Idade, sexo e peso corporal são fatores biológicos amplamente citados na literatura — mas raramente são isolados e ranqueados com um pipeline estatístico reprodutível sobre dados reais de competição em larga escala.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3794760"/>
            <a:ext cx="6035040" cy="1691640"/>
          </a:xfrm>
          <a:prstGeom prst="roundRect">
            <a:avLst>
              <a:gd name="adj" fmla="val 4324"/>
            </a:avLst>
          </a:prstGeom>
          <a:solidFill>
            <a:srgbClr val="F4F3F1"/>
          </a:solidFill>
          <a:ln/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6" name="Image 0" descr="icons/bullseye_cher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4069080"/>
            <a:ext cx="50292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4041648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Pergunta de pesquisa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600200" y="4370832"/>
            <a:ext cx="4846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i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Quais características demográficas e de performance impactam significativamente o TotalKg levantado em competições IPF?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7086600" y="777240"/>
            <a:ext cx="4480560" cy="1417320"/>
          </a:xfrm>
          <a:prstGeom prst="roundRect">
            <a:avLst>
              <a:gd name="adj" fmla="val 5161"/>
            </a:avLst>
          </a:prstGeom>
          <a:solidFill>
            <a:srgbClr val="22304A"/>
          </a:solidFill>
          <a:ln/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7269480" y="88696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112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8001000" y="9144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Hipóteses (H1–H5)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001000" y="1307592"/>
            <a:ext cx="3429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Inferência não-paramétrica para isolar e quantificar o efeito de cada fator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7086600" y="2468880"/>
            <a:ext cx="4480560" cy="1417320"/>
          </a:xfrm>
          <a:prstGeom prst="roundRect">
            <a:avLst>
              <a:gd name="adj" fmla="val 5161"/>
            </a:avLst>
          </a:prstGeom>
          <a:solidFill>
            <a:srgbClr val="22304A"/>
          </a:solidFill>
          <a:ln/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7269480" y="257860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112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15" name="Text 12"/>
          <p:cNvSpPr/>
          <p:nvPr/>
        </p:nvSpPr>
        <p:spPr>
          <a:xfrm>
            <a:off x="8001000" y="260604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Modelagem preditiva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8001000" y="2999232"/>
            <a:ext cx="3429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OLS, SHAP e MLP para validar quais preditores dominam o modelo treinado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11365992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3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DATASET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OpenPowerlifting — janeiro de 2024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Filtros: Division = Open  ·  Event = SBD  ·  Equipment = Raw  ·  Federation = IPF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2606040" cy="2011680"/>
          </a:xfrm>
          <a:prstGeom prst="roundRect">
            <a:avLst>
              <a:gd name="adj" fmla="val 3636"/>
            </a:avLst>
          </a:prstGeom>
          <a:solidFill>
            <a:srgbClr val="1B1D23"/>
          </a:solidFill>
          <a:ln w="12700">
            <a:solidFill>
              <a:srgbClr val="2A2C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33172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112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3.416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777240" y="320040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entradas após filtro</a:t>
            </a:r>
            <a:endParaRPr lang="en-US" sz="12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Age/WeightClassKg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429000" y="2148840"/>
            <a:ext cx="2606040" cy="2011680"/>
          </a:xfrm>
          <a:prstGeom prst="roundRect">
            <a:avLst>
              <a:gd name="adj" fmla="val 3636"/>
            </a:avLst>
          </a:prstGeom>
          <a:solidFill>
            <a:srgbClr val="1B1D23"/>
          </a:solidFill>
          <a:ln w="12700">
            <a:solidFill>
              <a:srgbClr val="2A2C3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66160" y="233172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112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3.297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566160" y="320040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atletas finais</a:t>
            </a:r>
            <a:endParaRPr lang="en-US" sz="12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(excluídos DQ / DD)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217920" y="2148840"/>
            <a:ext cx="2606040" cy="2011680"/>
          </a:xfrm>
          <a:prstGeom prst="roundRect">
            <a:avLst>
              <a:gd name="adj" fmla="val 3636"/>
            </a:avLst>
          </a:prstGeom>
          <a:solidFill>
            <a:srgbClr val="1B1D23"/>
          </a:solidFill>
          <a:ln w="12700">
            <a:solidFill>
              <a:srgbClr val="2A2C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355080" y="233172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112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1973–2023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6355080" y="320040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período de</a:t>
            </a:r>
            <a:endParaRPr lang="en-US" sz="12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competições cobertas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9006840" y="2148840"/>
            <a:ext cx="2606040" cy="2011680"/>
          </a:xfrm>
          <a:prstGeom prst="roundRect">
            <a:avLst>
              <a:gd name="adj" fmla="val 3636"/>
            </a:avLst>
          </a:prstGeom>
          <a:solidFill>
            <a:srgbClr val="1B1D23"/>
          </a:solidFill>
          <a:ln w="12700">
            <a:solidFill>
              <a:srgbClr val="2A2C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144000" y="233172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112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 + 1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9144000" y="320040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preditores demográficos</a:t>
            </a:r>
            <a:endParaRPr lang="en-US" sz="12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performance testados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40080" y="4572000"/>
            <a:ext cx="10515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Variáveis derivadas: Sex_bin, RoundBodyweightKg e o primeiro levantamento válido de cada atleta em cada movimento (First_valid_squat, First_valid_bench, First_valid_deadlift) — a primeira tentativa com peso registrado positivo.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11365992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CAMADA 1 — FATORES DEMOGRÁFICOS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7772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Sexo e peso corporal dominam;</a:t>
            </a:r>
            <a:endParaRPr lang="en-US" sz="2700" dirty="0"/>
          </a:p>
          <a:p>
            <a:pPr indent="0" marL="0">
              <a:buNone/>
            </a:pPr>
            <a:r>
              <a:rPr lang="en-US" sz="2700" b="1" dirty="0">
                <a:solidFill>
                  <a:srgbClr val="2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idade quase não importa sozinha</a:t>
            </a:r>
            <a:endParaRPr lang="en-US" sz="27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640080" y="2103120"/>
          <a:ext cx="640080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7315200" y="2103120"/>
            <a:ext cx="4251960" cy="1207008"/>
          </a:xfrm>
          <a:prstGeom prst="roundRect">
            <a:avLst>
              <a:gd name="adj" fmla="val 5303"/>
            </a:avLst>
          </a:prstGeom>
          <a:solidFill>
            <a:srgbClr val="F4F3F1"/>
          </a:solidFill>
          <a:ln/>
        </p:spPr>
      </p:sp>
      <p:sp>
        <p:nvSpPr>
          <p:cNvPr id="6" name="Text 3"/>
          <p:cNvSpPr/>
          <p:nvPr/>
        </p:nvSpPr>
        <p:spPr>
          <a:xfrm>
            <a:off x="7543800" y="219456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H2 — Sexo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543800" y="245059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0,82 (efeito grande)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7543800" y="2724912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Homens levantam, em média, 296,39 kg a mais (p &lt; 0,0001)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7315200" y="3456432"/>
            <a:ext cx="4251960" cy="1207008"/>
          </a:xfrm>
          <a:prstGeom prst="roundRect">
            <a:avLst>
              <a:gd name="adj" fmla="val 5303"/>
            </a:avLst>
          </a:prstGeom>
          <a:solidFill>
            <a:srgbClr val="F4F3F1"/>
          </a:solidFill>
          <a:ln/>
        </p:spPr>
      </p:sp>
      <p:sp>
        <p:nvSpPr>
          <p:cNvPr id="10" name="Text 7"/>
          <p:cNvSpPr/>
          <p:nvPr/>
        </p:nvSpPr>
        <p:spPr>
          <a:xfrm>
            <a:off x="7543800" y="354787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H3 — Peso corporal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7543800" y="380390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0,69 (efeito grande)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7543800" y="4078224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+5,32 kg de TotalKg a cada 1 kg adicional de peso corporal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7315200" y="4809744"/>
            <a:ext cx="4251960" cy="1207008"/>
          </a:xfrm>
          <a:prstGeom prst="roundRect">
            <a:avLst>
              <a:gd name="adj" fmla="val 5303"/>
            </a:avLst>
          </a:prstGeom>
          <a:solidFill>
            <a:srgbClr val="F4F3F1"/>
          </a:solidFill>
          <a:ln/>
        </p:spPr>
      </p:sp>
      <p:sp>
        <p:nvSpPr>
          <p:cNvPr id="14" name="Text 11"/>
          <p:cNvSpPr/>
          <p:nvPr/>
        </p:nvSpPr>
        <p:spPr>
          <a:xfrm>
            <a:off x="7543800" y="490118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H1 — Idade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7543800" y="5157216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0,22 (efeito pequeno)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7543800" y="5431536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R² = 0,0007 — sozinha, a idade quase não explica o TotalKg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11365992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3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46720" y="-2743200"/>
            <a:ext cx="7315200" cy="7315200"/>
          </a:xfrm>
          <a:prstGeom prst="ellipse">
            <a:avLst/>
          </a:prstGeom>
          <a:solidFill>
            <a:srgbClr val="C1121F">
              <a:alpha val="1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CAMADA 2 — A VIRADA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731520"/>
            <a:ext cx="100584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Mas uma única tentativa em competição</a:t>
            </a:r>
            <a:endParaRPr lang="en-US" sz="280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explica quase tudo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965960"/>
            <a:ext cx="9875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i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H4 e H5 testam se o primeiro levantamento válido de cada atleta (squat / deadlift) prevê o TotalKg final — via teste de permutação de correlação de Spearman (10.000 reamostragens).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40080" y="2743200"/>
            <a:ext cx="5074920" cy="3337560"/>
          </a:xfrm>
          <a:prstGeom prst="roundRect">
            <a:avLst>
              <a:gd name="adj" fmla="val 2740"/>
            </a:avLst>
          </a:prstGeom>
          <a:solidFill>
            <a:srgbClr val="1B1D23"/>
          </a:solidFill>
          <a:ln w="15875">
            <a:solidFill>
              <a:srgbClr val="C1121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29260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H4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14400" y="3200400"/>
            <a:ext cx="4572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95.7%</a:t>
            </a:r>
            <a:endParaRPr lang="en-US" sz="6400" dirty="0"/>
          </a:p>
        </p:txBody>
      </p:sp>
      <p:sp>
        <p:nvSpPr>
          <p:cNvPr id="9" name="Text 7"/>
          <p:cNvSpPr/>
          <p:nvPr/>
        </p:nvSpPr>
        <p:spPr>
          <a:xfrm>
            <a:off x="960120" y="4572000"/>
            <a:ext cx="4480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variância do TotalKg explicada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uma única variável (First_valid_squat)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960120" y="5212080"/>
            <a:ext cx="4434840" cy="0"/>
          </a:xfrm>
          <a:prstGeom prst="line">
            <a:avLst/>
          </a:prstGeom>
          <a:noFill/>
          <a:ln w="12700">
            <a:solidFill>
              <a:srgbClr val="2A2C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530352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ρ = 0,981  ·  R² = 0,957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960120" y="5596128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MAE = 28,53 kg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989320" y="2743200"/>
            <a:ext cx="5074920" cy="3337560"/>
          </a:xfrm>
          <a:prstGeom prst="roundRect">
            <a:avLst>
              <a:gd name="adj" fmla="val 2740"/>
            </a:avLst>
          </a:prstGeom>
          <a:solidFill>
            <a:srgbClr val="1B1D23"/>
          </a:solidFill>
          <a:ln w="15875">
            <a:solidFill>
              <a:srgbClr val="C1121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09360" y="29260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H5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263640" y="3200400"/>
            <a:ext cx="4572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93.0%</a:t>
            </a:r>
            <a:endParaRPr lang="en-US" sz="6400" dirty="0"/>
          </a:p>
        </p:txBody>
      </p:sp>
      <p:sp>
        <p:nvSpPr>
          <p:cNvPr id="16" name="Text 14"/>
          <p:cNvSpPr/>
          <p:nvPr/>
        </p:nvSpPr>
        <p:spPr>
          <a:xfrm>
            <a:off x="6309360" y="4572000"/>
            <a:ext cx="4480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variância do TotalKg explicada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uma única variável (First_valid_deadlift)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309360" y="5212080"/>
            <a:ext cx="4434840" cy="0"/>
          </a:xfrm>
          <a:prstGeom prst="line">
            <a:avLst/>
          </a:prstGeom>
          <a:noFill/>
          <a:ln w="12700">
            <a:solidFill>
              <a:srgbClr val="2A2C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530352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ρ = 0,970  ·  R² = 0,930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5596128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MAE = 33,61 kg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11365992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SÍNTESE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Resumo das cinco hipóteses testadas</a:t>
            </a:r>
            <a:endParaRPr lang="en-US" sz="27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600200"/>
          <a:ext cx="10881360" cy="3566160"/>
        </p:xfrm>
        <a:graphic>
          <a:graphicData uri="http://schemas.openxmlformats.org/drawingml/2006/table">
            <a:tbl>
              <a:tblPr/>
              <a:tblGrid>
                <a:gridCol w="822960"/>
                <a:gridCol w="3291840"/>
                <a:gridCol w="2377440"/>
                <a:gridCol w="2377440"/>
                <a:gridCol w="2011680"/>
              </a:tblGrid>
              <a:tr h="594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30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Fator → TotalKg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30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Efeito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30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Tamanho de efeito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30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R²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304A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Pequeno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 = 0,22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0,0007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Sex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Grande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 = 0,82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0,649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8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BodyweightKg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Grande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 = 0,69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0,573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112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112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First_valid_squat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112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Muito grande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112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ρ = 0,981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112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0,957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EA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112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112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First_valid_deadlift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112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Muito grande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112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ρ = 0,970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112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0,930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EA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534924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H4 e H5 usam ρ de Spearman (correlação contínua×contínua) em vez do r de Cohen (comparação de grupos usada em H1–H3), já que testam duas variáveis numéricas.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11365992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3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 DEMOGRÁFICO COMBINADO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Juntando os três preditores demográficos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10881360" cy="1051560"/>
          </a:xfrm>
          <a:prstGeom prst="roundRect">
            <a:avLst>
              <a:gd name="adj" fmla="val 6957"/>
            </a:avLst>
          </a:prstGeom>
          <a:solidFill>
            <a:srgbClr val="1B1D23"/>
          </a:solidFill>
          <a:ln w="12700">
            <a:solidFill>
              <a:srgbClr val="2A2C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691640"/>
            <a:ext cx="10332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1121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TotalKg = 108.27 + 2.285·Age + 213.80·Sex_bin + 3.32·BodyweightKg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640080" y="3063240"/>
            <a:ext cx="2606040" cy="1828800"/>
          </a:xfrm>
          <a:prstGeom prst="roundRect">
            <a:avLst>
              <a:gd name="adj" fmla="val 4000"/>
            </a:avLst>
          </a:prstGeom>
          <a:solidFill>
            <a:srgbClr val="1B1D23"/>
          </a:solidFill>
          <a:ln w="12700">
            <a:solidFill>
              <a:srgbClr val="2A2C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324612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R² = 0,8285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777240" y="3977640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 R² = 0,0007</a:t>
            </a:r>
            <a:endParaRPr lang="en-US" sz="1150" dirty="0"/>
          </a:p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só com idade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429000" y="3063240"/>
            <a:ext cx="2606040" cy="1828800"/>
          </a:xfrm>
          <a:prstGeom prst="roundRect">
            <a:avLst>
              <a:gd name="adj" fmla="val 4000"/>
            </a:avLst>
          </a:prstGeom>
          <a:solidFill>
            <a:srgbClr val="1B1D23"/>
          </a:solidFill>
          <a:ln w="12700">
            <a:solidFill>
              <a:srgbClr val="2A2C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66160" y="324612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MAE = 59,27 kg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3566160" y="3977640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 157,15 kg</a:t>
            </a:r>
            <a:endParaRPr lang="en-US" sz="1150" dirty="0"/>
          </a:p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só com idade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217920" y="3063240"/>
            <a:ext cx="2606040" cy="1828800"/>
          </a:xfrm>
          <a:prstGeom prst="roundRect">
            <a:avLst>
              <a:gd name="adj" fmla="val 4000"/>
            </a:avLst>
          </a:prstGeom>
          <a:solidFill>
            <a:srgbClr val="1B1D23"/>
          </a:solidFill>
          <a:ln w="12700">
            <a:solidFill>
              <a:srgbClr val="2A2C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55080" y="324612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−62,3%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6355080" y="3977640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redução no erro</a:t>
            </a:r>
            <a:endParaRPr lang="en-US" sz="1150" dirty="0"/>
          </a:p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absoluto (MAE)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9006840" y="3063240"/>
            <a:ext cx="2606040" cy="1828800"/>
          </a:xfrm>
          <a:prstGeom prst="roundRect">
            <a:avLst>
              <a:gd name="adj" fmla="val 4000"/>
            </a:avLst>
          </a:prstGeom>
          <a:solidFill>
            <a:srgbClr val="1B1D23"/>
          </a:solidFill>
          <a:ln w="12700">
            <a:solidFill>
              <a:srgbClr val="2A2C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0" y="324612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VIF &lt; 1,4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9144000" y="3977640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colinearidade</a:t>
            </a:r>
            <a:endParaRPr lang="en-US" sz="1150" dirty="0"/>
          </a:p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relevante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640080" y="516636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Este modelo (Seção V do artigo) permanece como a referência puramente demográfica — é a partir dele que estendemos o pipeline com dados de performance em competição.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11365992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 ESTENDIDO — 4 PREDITORES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7315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SHAP confirma: performance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2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domina sobre demografia</a:t>
            </a:r>
            <a:endParaRPr lang="en-US" sz="26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640080" y="2103120"/>
          <a:ext cx="640080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7315200" y="2103120"/>
            <a:ext cx="4251960" cy="4023360"/>
          </a:xfrm>
          <a:prstGeom prst="roundRect">
            <a:avLst>
              <a:gd name="adj" fmla="val 1818"/>
            </a:avLst>
          </a:prstGeom>
          <a:solidFill>
            <a:srgbClr val="F4F3F1"/>
          </a:solidFill>
          <a:ln/>
        </p:spPr>
      </p:sp>
      <p:pic>
        <p:nvPicPr>
          <p:cNvPr id="6" name="Image 0" descr="icons/brain_cherr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2331720"/>
            <a:ext cx="457200" cy="4572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89520" y="2926080"/>
            <a:ext cx="3794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22304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TotalKg = 56.08 + 0.580·Age + 62.92·Sex_bin</a:t>
            </a:r>
            <a:endParaRPr lang="en-US" sz="11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22304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+ 0.169·BW + 2.288·First_valid_squat</a:t>
            </a:r>
            <a:endParaRPr lang="en-US" sz="1100" dirty="0"/>
          </a:p>
        </p:txBody>
      </p:sp>
      <p:pic>
        <p:nvPicPr>
          <p:cNvPr id="8" name="Image 1" descr="icons/check_cherr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20" y="3840480"/>
            <a:ext cx="256032" cy="25603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936992" y="3794760"/>
            <a:ext cx="3520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First_valid_squat: 126,96 kg de contribuição média — 4× mais que o sexo</a:t>
            </a:r>
            <a:endParaRPr lang="en-US" sz="1100" dirty="0"/>
          </a:p>
        </p:txBody>
      </p:sp>
      <p:pic>
        <p:nvPicPr>
          <p:cNvPr id="10" name="Image 2" descr="icons/check_cherr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9520" y="4498848"/>
            <a:ext cx="256032" cy="25603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936992" y="4453128"/>
            <a:ext cx="3520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R² = 0,968 (in-sample) — vs. 0,8285 no modelo só demográfico</a:t>
            </a:r>
            <a:endParaRPr lang="en-US" sz="1100" dirty="0"/>
          </a:p>
        </p:txBody>
      </p:sp>
      <p:pic>
        <p:nvPicPr>
          <p:cNvPr id="12" name="Image 3" descr="icons/check_cherry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520" y="5157216"/>
            <a:ext cx="256032" cy="256032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7936992" y="5111496"/>
            <a:ext cx="3520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VIF máximo = 4,93 — sem colinearidade severa</a:t>
            </a:r>
            <a:endParaRPr lang="en-US" sz="1100" dirty="0"/>
          </a:p>
        </p:txBody>
      </p:sp>
      <p:sp>
        <p:nvSpPr>
          <p:cNvPr id="15" name="Text 7"/>
          <p:cNvSpPr/>
          <p:nvPr/>
        </p:nvSpPr>
        <p:spPr>
          <a:xfrm>
            <a:off x="11365992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213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OLS VS. MLP — MESMOS 4 PREDITORES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relação é quase inteiramente linear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5-fold cross-validation — Age, Sex, BodyweightKg, First_valid_squat</a:t>
            </a:r>
            <a:endParaRPr lang="en-US" sz="13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640080" y="2057400"/>
          <a:ext cx="5577840" cy="41148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6583680" y="2148840"/>
            <a:ext cx="4937760" cy="1417320"/>
          </a:xfrm>
          <a:prstGeom prst="roundRect">
            <a:avLst>
              <a:gd name="adj" fmla="val 5161"/>
            </a:avLst>
          </a:prstGeom>
          <a:solidFill>
            <a:srgbClr val="1B1D23"/>
          </a:solidFill>
          <a:ln w="12700">
            <a:solidFill>
              <a:srgbClr val="2A2C3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812280" y="225856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OLS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812280" y="256032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R² = 0,9680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6812280" y="3172968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± 0,0030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6583680" y="3840480"/>
            <a:ext cx="4937760" cy="1417320"/>
          </a:xfrm>
          <a:prstGeom prst="roundRect">
            <a:avLst>
              <a:gd name="adj" fmla="val 5161"/>
            </a:avLst>
          </a:prstGeom>
          <a:solidFill>
            <a:srgbClr val="1B1D23"/>
          </a:solidFill>
          <a:ln w="12700">
            <a:solidFill>
              <a:srgbClr val="2A2C3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812280" y="395020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MLP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6812280" y="425196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R² = 0,9709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6812280" y="4864608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± 0,0037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583680" y="5577840"/>
            <a:ext cx="4937760" cy="777240"/>
          </a:xfrm>
          <a:prstGeom prst="roundRect">
            <a:avLst>
              <a:gd name="adj" fmla="val 9412"/>
            </a:avLst>
          </a:prstGeom>
          <a:solidFill>
            <a:srgbClr val="C1121F"/>
          </a:solidFill>
          <a:ln/>
        </p:spPr>
      </p:sp>
      <p:sp>
        <p:nvSpPr>
          <p:cNvPr id="15" name="Text 12"/>
          <p:cNvSpPr/>
          <p:nvPr/>
        </p:nvSpPr>
        <p:spPr>
          <a:xfrm>
            <a:off x="6812280" y="5577840"/>
            <a:ext cx="4572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Ganho da MLP: apenas +0,0029 em R² — gap marginal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11365992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Determinants of Strength Performance in Competitive Powerlifting</dc:title>
  <dc:subject>PptxGenJS Presentation</dc:subject>
  <dc:creator>Bruno Carra e Gabriel de Oliveira</dc:creator>
  <cp:lastModifiedBy>Bruno Carra e Gabriel de Oliveira</cp:lastModifiedBy>
  <cp:revision>1</cp:revision>
  <dcterms:created xsi:type="dcterms:W3CDTF">2026-07-01T14:24:03Z</dcterms:created>
  <dcterms:modified xsi:type="dcterms:W3CDTF">2026-07-01T14:24:03Z</dcterms:modified>
</cp:coreProperties>
</file>